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70" r:id="rId3"/>
    <p:sldId id="257" r:id="rId4"/>
    <p:sldId id="258" r:id="rId5"/>
    <p:sldId id="261" r:id="rId6"/>
    <p:sldId id="262" r:id="rId7"/>
    <p:sldId id="264" r:id="rId8"/>
    <p:sldId id="265" r:id="rId9"/>
    <p:sldId id="259" r:id="rId10"/>
    <p:sldId id="2621" r:id="rId11"/>
    <p:sldId id="263" r:id="rId12"/>
    <p:sldId id="2615" r:id="rId13"/>
    <p:sldId id="267" r:id="rId14"/>
    <p:sldId id="268" r:id="rId15"/>
    <p:sldId id="271" r:id="rId16"/>
    <p:sldId id="269" r:id="rId17"/>
    <p:sldId id="266" r:id="rId18"/>
    <p:sldId id="2624" r:id="rId19"/>
    <p:sldId id="2625" r:id="rId20"/>
    <p:sldId id="2626" r:id="rId21"/>
    <p:sldId id="2627" r:id="rId22"/>
    <p:sldId id="262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D71343-5104-4981-B119-7A6C5B39A5A6}" v="9" dt="2026-09-03T18:14:41.7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01CDAC-CA1B-4ABE-BF2C-F351936D1864}"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17E938-424B-4DC0-A28A-D22051C7D9FA}" type="slidenum">
              <a:rPr lang="en-US" smtClean="0"/>
              <a:t>‹#›</a:t>
            </a:fld>
            <a:endParaRPr lang="en-US"/>
          </a:p>
        </p:txBody>
      </p:sp>
    </p:spTree>
    <p:extLst>
      <p:ext uri="{BB962C8B-B14F-4D97-AF65-F5344CB8AC3E}">
        <p14:creationId xmlns:p14="http://schemas.microsoft.com/office/powerpoint/2010/main" val="3367423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FF283-180C-DD61-9985-4DBFB1FAB1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72CD0E-F187-FBFE-3653-2972F688D5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B65EDE-132A-C9CC-F0CF-C5029E7835D8}"/>
              </a:ext>
            </a:extLst>
          </p:cNvPr>
          <p:cNvSpPr>
            <a:spLocks noGrp="1"/>
          </p:cNvSpPr>
          <p:nvPr>
            <p:ph type="dt" sz="half" idx="10"/>
          </p:nvPr>
        </p:nvSpPr>
        <p:spPr/>
        <p:txBody>
          <a:bodyPr/>
          <a:lstStyle/>
          <a:p>
            <a:fld id="{1CB3C421-ECB3-446C-A71D-194A734DD45B}" type="datetime1">
              <a:rPr lang="en-US" smtClean="0"/>
              <a:t>9/21/2026</a:t>
            </a:fld>
            <a:endParaRPr lang="en-US"/>
          </a:p>
        </p:txBody>
      </p:sp>
      <p:sp>
        <p:nvSpPr>
          <p:cNvPr id="5" name="Footer Placeholder 4">
            <a:extLst>
              <a:ext uri="{FF2B5EF4-FFF2-40B4-BE49-F238E27FC236}">
                <a16:creationId xmlns:a16="http://schemas.microsoft.com/office/drawing/2014/main" id="{1FDD1D63-ECF6-AF1B-AAC4-732A374F09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DE1293-CEB6-B87E-D24D-C7C776982675}"/>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2899974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184AB-A18B-9C86-0139-A38D9F8D4F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73B444-7934-BE7A-21CB-801CBDEE43A6}"/>
              </a:ext>
            </a:extLst>
          </p:cNvPr>
          <p:cNvSpPr>
            <a:spLocks noGrp="1"/>
          </p:cNvSpPr>
          <p:nvPr>
            <p:ph idx="1" hasCustomPrompt="1"/>
          </p:nvPr>
        </p:nvSpPr>
        <p:spPr/>
        <p:txBody>
          <a:bodyPr/>
          <a:lstStyle/>
          <a:p>
            <a:pPr lvl="0"/>
            <a:r>
              <a:rPr lang="en-US"/>
              <a:t>The New World of Enforcement  |  www.anderinger.com</a:t>
            </a:r>
            <a:endParaRPr lang="en-US" dirty="0"/>
          </a:p>
        </p:txBody>
      </p:sp>
      <p:sp>
        <p:nvSpPr>
          <p:cNvPr id="4" name="Date Placeholder 3">
            <a:extLst>
              <a:ext uri="{FF2B5EF4-FFF2-40B4-BE49-F238E27FC236}">
                <a16:creationId xmlns:a16="http://schemas.microsoft.com/office/drawing/2014/main" id="{78873D77-05C2-7383-C934-4F6B1F455CFA}"/>
              </a:ext>
            </a:extLst>
          </p:cNvPr>
          <p:cNvSpPr>
            <a:spLocks noGrp="1"/>
          </p:cNvSpPr>
          <p:nvPr>
            <p:ph type="dt" sz="half" idx="10"/>
          </p:nvPr>
        </p:nvSpPr>
        <p:spPr/>
        <p:txBody>
          <a:bodyPr/>
          <a:lstStyle/>
          <a:p>
            <a:fld id="{29DC194D-7EB2-4CBE-B2B3-3D99C1CF3CE3}" type="datetime1">
              <a:rPr lang="en-US" smtClean="0"/>
              <a:t>9/21/2026</a:t>
            </a:fld>
            <a:endParaRPr lang="en-US"/>
          </a:p>
        </p:txBody>
      </p:sp>
      <p:sp>
        <p:nvSpPr>
          <p:cNvPr id="5" name="Footer Placeholder 4">
            <a:extLst>
              <a:ext uri="{FF2B5EF4-FFF2-40B4-BE49-F238E27FC236}">
                <a16:creationId xmlns:a16="http://schemas.microsoft.com/office/drawing/2014/main" id="{B439AD68-2D6F-9DEE-96E6-34E73CAEBCE9}"/>
              </a:ext>
            </a:extLst>
          </p:cNvPr>
          <p:cNvSpPr>
            <a:spLocks noGrp="1"/>
          </p:cNvSpPr>
          <p:nvPr>
            <p:ph type="ftr" sz="quarter" idx="11"/>
          </p:nvPr>
        </p:nvSpPr>
        <p:spPr>
          <a:xfrm>
            <a:off x="5365630" y="6356350"/>
            <a:ext cx="5607170" cy="365125"/>
          </a:xfrm>
        </p:spPr>
        <p:txBody>
          <a:bodyPr/>
          <a:lstStyle/>
          <a:p>
            <a:r>
              <a:rPr lang="en-US" dirty="0"/>
              <a:t>Heightened Import Disclosures for Supply Chain Visibility   |  www.anderinger.com</a:t>
            </a:r>
          </a:p>
        </p:txBody>
      </p:sp>
      <p:sp>
        <p:nvSpPr>
          <p:cNvPr id="6" name="Slide Number Placeholder 5">
            <a:extLst>
              <a:ext uri="{FF2B5EF4-FFF2-40B4-BE49-F238E27FC236}">
                <a16:creationId xmlns:a16="http://schemas.microsoft.com/office/drawing/2014/main" id="{57D326CA-DEDA-8F50-3F7C-B3B3447C2A43}"/>
              </a:ext>
            </a:extLst>
          </p:cNvPr>
          <p:cNvSpPr>
            <a:spLocks noGrp="1"/>
          </p:cNvSpPr>
          <p:nvPr>
            <p:ph type="sldNum" sz="quarter" idx="12"/>
          </p:nvPr>
        </p:nvSpPr>
        <p:spPr>
          <a:xfrm>
            <a:off x="10972800" y="6356350"/>
            <a:ext cx="381000" cy="365125"/>
          </a:xfrm>
        </p:spPr>
        <p:txBody>
          <a:bodyPr/>
          <a:lstStyle/>
          <a:p>
            <a:fld id="{A05A37A2-5682-474A-BBA9-258361E141B0}" type="slidenum">
              <a:rPr lang="en-US" smtClean="0"/>
              <a:t>‹#›</a:t>
            </a:fld>
            <a:endParaRPr lang="en-US"/>
          </a:p>
        </p:txBody>
      </p:sp>
      <p:sp>
        <p:nvSpPr>
          <p:cNvPr id="10" name="Rectangle 9">
            <a:extLst>
              <a:ext uri="{FF2B5EF4-FFF2-40B4-BE49-F238E27FC236}">
                <a16:creationId xmlns:a16="http://schemas.microsoft.com/office/drawing/2014/main" id="{8F4F0466-80E5-9D46-F75B-DF6E25F496B6}"/>
              </a:ext>
            </a:extLst>
          </p:cNvPr>
          <p:cNvSpPr/>
          <p:nvPr userDrawn="1"/>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863287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FEF42-6D1D-844B-81CF-918A01E37B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71DC12-8509-1C83-C679-9B4A799A98F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1A98F2-0A9D-6F82-1B71-55FD1F648F6C}"/>
              </a:ext>
            </a:extLst>
          </p:cNvPr>
          <p:cNvSpPr>
            <a:spLocks noGrp="1"/>
          </p:cNvSpPr>
          <p:nvPr>
            <p:ph type="dt" sz="half" idx="10"/>
          </p:nvPr>
        </p:nvSpPr>
        <p:spPr/>
        <p:txBody>
          <a:bodyPr/>
          <a:lstStyle/>
          <a:p>
            <a:fld id="{44EDBB4F-74A0-472A-BCA4-F6D8C5F3D36E}" type="datetime1">
              <a:rPr lang="en-US" smtClean="0"/>
              <a:t>9/21/2026</a:t>
            </a:fld>
            <a:endParaRPr lang="en-US"/>
          </a:p>
        </p:txBody>
      </p:sp>
      <p:sp>
        <p:nvSpPr>
          <p:cNvPr id="5" name="Footer Placeholder 4">
            <a:extLst>
              <a:ext uri="{FF2B5EF4-FFF2-40B4-BE49-F238E27FC236}">
                <a16:creationId xmlns:a16="http://schemas.microsoft.com/office/drawing/2014/main" id="{F35DE79B-C9DE-6D0E-3CF6-51773874F888}"/>
              </a:ext>
            </a:extLst>
          </p:cNvPr>
          <p:cNvSpPr>
            <a:spLocks noGrp="1"/>
          </p:cNvSpPr>
          <p:nvPr>
            <p:ph type="ftr" sz="quarter" idx="11"/>
          </p:nvPr>
        </p:nvSpPr>
        <p:spPr/>
        <p:txBody>
          <a:bodyPr/>
          <a:lstStyle/>
          <a:p>
            <a:r>
              <a:rPr lang="en-US" dirty="0"/>
              <a:t>www.anderinger.com</a:t>
            </a:r>
          </a:p>
        </p:txBody>
      </p:sp>
      <p:sp>
        <p:nvSpPr>
          <p:cNvPr id="6" name="Slide Number Placeholder 5">
            <a:extLst>
              <a:ext uri="{FF2B5EF4-FFF2-40B4-BE49-F238E27FC236}">
                <a16:creationId xmlns:a16="http://schemas.microsoft.com/office/drawing/2014/main" id="{BBAFF607-9077-DBD4-D241-BA2F97C8E5E4}"/>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2087971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AEEC-1D52-98DD-2374-E3062BE366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0ECA1A-617F-3A20-B129-5DE03D3771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2035C6-35A5-8EF0-CAAA-6D11459B95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3427CC-327F-5A69-47B9-608D449EC6BB}"/>
              </a:ext>
            </a:extLst>
          </p:cNvPr>
          <p:cNvSpPr>
            <a:spLocks noGrp="1"/>
          </p:cNvSpPr>
          <p:nvPr>
            <p:ph type="dt" sz="half" idx="10"/>
          </p:nvPr>
        </p:nvSpPr>
        <p:spPr/>
        <p:txBody>
          <a:bodyPr/>
          <a:lstStyle/>
          <a:p>
            <a:fld id="{2671B601-F139-482D-9FA6-3CFEFDB7D2F6}" type="datetime1">
              <a:rPr lang="en-US" smtClean="0"/>
              <a:t>9/21/2026</a:t>
            </a:fld>
            <a:endParaRPr lang="en-US"/>
          </a:p>
        </p:txBody>
      </p:sp>
      <p:sp>
        <p:nvSpPr>
          <p:cNvPr id="6" name="Footer Placeholder 5">
            <a:extLst>
              <a:ext uri="{FF2B5EF4-FFF2-40B4-BE49-F238E27FC236}">
                <a16:creationId xmlns:a16="http://schemas.microsoft.com/office/drawing/2014/main" id="{644DE880-4A61-BD13-CAB2-C1BA806B48C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B1F9D0B-083D-6B1A-6A7B-9D7DE02FBD17}"/>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3210687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37AC3-7553-33B4-E8E6-529538F7B1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3089CC-0530-AE73-37AC-694C47C892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359194-7DDE-02F6-2E12-3400766914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8F0D51-405C-52CC-DCF1-B914A804C6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2C430B-39C1-ED0E-C21B-1393D2DF3B3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5E906E-3741-A5C3-ADE7-FCF929922BCB}"/>
              </a:ext>
            </a:extLst>
          </p:cNvPr>
          <p:cNvSpPr>
            <a:spLocks noGrp="1"/>
          </p:cNvSpPr>
          <p:nvPr>
            <p:ph type="dt" sz="half" idx="10"/>
          </p:nvPr>
        </p:nvSpPr>
        <p:spPr/>
        <p:txBody>
          <a:bodyPr/>
          <a:lstStyle/>
          <a:p>
            <a:fld id="{EEA19E3B-0249-47E3-917D-E2D7D9380B5C}" type="datetime1">
              <a:rPr lang="en-US" smtClean="0"/>
              <a:t>9/21/2026</a:t>
            </a:fld>
            <a:endParaRPr lang="en-US"/>
          </a:p>
        </p:txBody>
      </p:sp>
      <p:sp>
        <p:nvSpPr>
          <p:cNvPr id="8" name="Footer Placeholder 7">
            <a:extLst>
              <a:ext uri="{FF2B5EF4-FFF2-40B4-BE49-F238E27FC236}">
                <a16:creationId xmlns:a16="http://schemas.microsoft.com/office/drawing/2014/main" id="{AEFB16C4-73E1-61FC-322F-29AFB152AF2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F7A6BDE-B5D5-4C91-EE51-D20B770F8B50}"/>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2500240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6CB4B-8777-E5CF-1E7C-0A1DC4CDAA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E3A80E-4262-A323-4D44-6C8500E865C2}"/>
              </a:ext>
            </a:extLst>
          </p:cNvPr>
          <p:cNvSpPr>
            <a:spLocks noGrp="1"/>
          </p:cNvSpPr>
          <p:nvPr>
            <p:ph type="dt" sz="half" idx="10"/>
          </p:nvPr>
        </p:nvSpPr>
        <p:spPr/>
        <p:txBody>
          <a:bodyPr/>
          <a:lstStyle/>
          <a:p>
            <a:fld id="{9AD1CB55-7EF4-40CC-AFA4-96DA9EAD2D8F}" type="datetime1">
              <a:rPr lang="en-US" smtClean="0"/>
              <a:t>9/21/2026</a:t>
            </a:fld>
            <a:endParaRPr lang="en-US"/>
          </a:p>
        </p:txBody>
      </p:sp>
      <p:sp>
        <p:nvSpPr>
          <p:cNvPr id="4" name="Footer Placeholder 3">
            <a:extLst>
              <a:ext uri="{FF2B5EF4-FFF2-40B4-BE49-F238E27FC236}">
                <a16:creationId xmlns:a16="http://schemas.microsoft.com/office/drawing/2014/main" id="{9EE539C5-D1AE-D864-479A-003030FA1D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FCFE83-5F37-2623-F717-C5A0B55F791E}"/>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2523407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F01FFA-6C1B-7A69-6E8D-E08EE3FB3535}"/>
              </a:ext>
            </a:extLst>
          </p:cNvPr>
          <p:cNvSpPr>
            <a:spLocks noGrp="1"/>
          </p:cNvSpPr>
          <p:nvPr>
            <p:ph type="dt" sz="half" idx="10"/>
          </p:nvPr>
        </p:nvSpPr>
        <p:spPr/>
        <p:txBody>
          <a:bodyPr/>
          <a:lstStyle/>
          <a:p>
            <a:fld id="{E21D14B2-240B-4C09-B9BE-118AC359B451}" type="datetime1">
              <a:rPr lang="en-US" smtClean="0"/>
              <a:t>9/21/2026</a:t>
            </a:fld>
            <a:endParaRPr lang="en-US"/>
          </a:p>
        </p:txBody>
      </p:sp>
      <p:sp>
        <p:nvSpPr>
          <p:cNvPr id="3" name="Footer Placeholder 2">
            <a:extLst>
              <a:ext uri="{FF2B5EF4-FFF2-40B4-BE49-F238E27FC236}">
                <a16:creationId xmlns:a16="http://schemas.microsoft.com/office/drawing/2014/main" id="{8A94CD23-4229-9E41-EFDA-55C6D39CD3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DB01C0-A95D-D0D2-8831-C7D8D877FBDD}"/>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1630071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A4B78-4732-4B4A-B97C-99E077F9EF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2FB2F7-6540-5FB9-E937-EEECA40BC7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E06F7B-2912-13D8-9B8D-CD018CF3C6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77D0EF-36A3-2B1E-4DF2-AAD23E115F97}"/>
              </a:ext>
            </a:extLst>
          </p:cNvPr>
          <p:cNvSpPr>
            <a:spLocks noGrp="1"/>
          </p:cNvSpPr>
          <p:nvPr>
            <p:ph type="dt" sz="half" idx="10"/>
          </p:nvPr>
        </p:nvSpPr>
        <p:spPr/>
        <p:txBody>
          <a:bodyPr/>
          <a:lstStyle/>
          <a:p>
            <a:fld id="{65E511B1-40FA-48A6-9668-AD87F7905608}" type="datetime1">
              <a:rPr lang="en-US" smtClean="0"/>
              <a:t>9/21/2026</a:t>
            </a:fld>
            <a:endParaRPr lang="en-US"/>
          </a:p>
        </p:txBody>
      </p:sp>
      <p:sp>
        <p:nvSpPr>
          <p:cNvPr id="6" name="Footer Placeholder 5">
            <a:extLst>
              <a:ext uri="{FF2B5EF4-FFF2-40B4-BE49-F238E27FC236}">
                <a16:creationId xmlns:a16="http://schemas.microsoft.com/office/drawing/2014/main" id="{851707ED-44FB-EA64-1401-3EB7B8C5F9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9AC287-6113-B4DD-EB42-A75DDF2EB9C2}"/>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309248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5D2BA-CBA9-8632-C3CB-167ACAA487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895935-DACA-ABF9-D42D-409D37C9F9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2DF7E3-1098-D02B-7DA5-4D84CB7322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20061B-7934-E1CC-A11D-051E36375B3E}"/>
              </a:ext>
            </a:extLst>
          </p:cNvPr>
          <p:cNvSpPr>
            <a:spLocks noGrp="1"/>
          </p:cNvSpPr>
          <p:nvPr>
            <p:ph type="dt" sz="half" idx="10"/>
          </p:nvPr>
        </p:nvSpPr>
        <p:spPr/>
        <p:txBody>
          <a:bodyPr/>
          <a:lstStyle/>
          <a:p>
            <a:fld id="{8B448505-D9D2-4EE9-8F4B-0479A990FE5D}" type="datetime1">
              <a:rPr lang="en-US" smtClean="0"/>
              <a:t>9/21/2026</a:t>
            </a:fld>
            <a:endParaRPr lang="en-US"/>
          </a:p>
        </p:txBody>
      </p:sp>
      <p:sp>
        <p:nvSpPr>
          <p:cNvPr id="6" name="Footer Placeholder 5">
            <a:extLst>
              <a:ext uri="{FF2B5EF4-FFF2-40B4-BE49-F238E27FC236}">
                <a16:creationId xmlns:a16="http://schemas.microsoft.com/office/drawing/2014/main" id="{3697593F-D267-C52F-2327-81B440C6C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5C1D80-5AD5-8C74-7006-71B8E8E5A030}"/>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1371459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4CC73-A489-DA51-D67F-C6964760DFD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843347-50D2-6E9F-7AF4-7A855835E0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9C280A-80D2-C29B-07AC-07AD5CB947C0}"/>
              </a:ext>
            </a:extLst>
          </p:cNvPr>
          <p:cNvSpPr>
            <a:spLocks noGrp="1"/>
          </p:cNvSpPr>
          <p:nvPr>
            <p:ph type="dt" sz="half" idx="10"/>
          </p:nvPr>
        </p:nvSpPr>
        <p:spPr/>
        <p:txBody>
          <a:bodyPr/>
          <a:lstStyle/>
          <a:p>
            <a:fld id="{30E35E3E-360F-4249-B34A-63B4A1B744F0}" type="datetime1">
              <a:rPr lang="en-US" smtClean="0"/>
              <a:t>9/21/2026</a:t>
            </a:fld>
            <a:endParaRPr lang="en-US"/>
          </a:p>
        </p:txBody>
      </p:sp>
      <p:sp>
        <p:nvSpPr>
          <p:cNvPr id="5" name="Footer Placeholder 4">
            <a:extLst>
              <a:ext uri="{FF2B5EF4-FFF2-40B4-BE49-F238E27FC236}">
                <a16:creationId xmlns:a16="http://schemas.microsoft.com/office/drawing/2014/main" id="{343CE451-C0D3-9EFF-E0E8-85A23C1DED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26B9B9-4B3A-FC04-7CE5-C66063779A87}"/>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567268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4F033F-1ED0-5383-26E8-6A46033D53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4DBDDD-177E-17E1-8A26-0605AFA79D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6349FA-C223-FE8E-1091-FE9EC9546D02}"/>
              </a:ext>
            </a:extLst>
          </p:cNvPr>
          <p:cNvSpPr>
            <a:spLocks noGrp="1"/>
          </p:cNvSpPr>
          <p:nvPr>
            <p:ph type="dt" sz="half" idx="10"/>
          </p:nvPr>
        </p:nvSpPr>
        <p:spPr/>
        <p:txBody>
          <a:bodyPr/>
          <a:lstStyle/>
          <a:p>
            <a:fld id="{4EF9E4D8-2D78-4BFB-843A-E6BC6B171E6E}" type="datetime1">
              <a:rPr lang="en-US" smtClean="0"/>
              <a:t>9/21/2026</a:t>
            </a:fld>
            <a:endParaRPr lang="en-US"/>
          </a:p>
        </p:txBody>
      </p:sp>
      <p:sp>
        <p:nvSpPr>
          <p:cNvPr id="5" name="Footer Placeholder 4">
            <a:extLst>
              <a:ext uri="{FF2B5EF4-FFF2-40B4-BE49-F238E27FC236}">
                <a16:creationId xmlns:a16="http://schemas.microsoft.com/office/drawing/2014/main" id="{B6FC07E5-F651-FA31-11C9-CAC3F10AD0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735C9B-C49D-6579-FFF8-9468183EE058}"/>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1840155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6EA169-8565-87A3-C59A-FA4B17A28D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A9F75E-B0CF-E7DA-4A01-8196B5B1A2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92B1701-AA22-0087-851C-E4D1C2E2ED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5F9369-2229-4AFD-A205-5EECDE54A095}" type="datetime1">
              <a:rPr lang="en-US" smtClean="0"/>
              <a:t>9/21/2026</a:t>
            </a:fld>
            <a:endParaRPr lang="en-US" dirty="0"/>
          </a:p>
        </p:txBody>
      </p:sp>
      <p:sp>
        <p:nvSpPr>
          <p:cNvPr id="5" name="Footer Placeholder 4">
            <a:extLst>
              <a:ext uri="{FF2B5EF4-FFF2-40B4-BE49-F238E27FC236}">
                <a16:creationId xmlns:a16="http://schemas.microsoft.com/office/drawing/2014/main" id="{5000C34A-7388-BF96-8094-E70D517D8E87}"/>
              </a:ext>
            </a:extLst>
          </p:cNvPr>
          <p:cNvSpPr>
            <a:spLocks noGrp="1"/>
          </p:cNvSpPr>
          <p:nvPr>
            <p:ph type="ftr" sz="quarter" idx="3"/>
          </p:nvPr>
        </p:nvSpPr>
        <p:spPr>
          <a:xfrm>
            <a:off x="6849374"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dirty="0"/>
              <a:t>The New World of Enforcement  |  www.anderinger.com</a:t>
            </a:r>
          </a:p>
        </p:txBody>
      </p:sp>
      <p:sp>
        <p:nvSpPr>
          <p:cNvPr id="6" name="Slide Number Placeholder 5">
            <a:extLst>
              <a:ext uri="{FF2B5EF4-FFF2-40B4-BE49-F238E27FC236}">
                <a16:creationId xmlns:a16="http://schemas.microsoft.com/office/drawing/2014/main" id="{B531B17A-C1B2-BADC-B59C-69D96AD715A7}"/>
              </a:ext>
            </a:extLst>
          </p:cNvPr>
          <p:cNvSpPr>
            <a:spLocks noGrp="1"/>
          </p:cNvSpPr>
          <p:nvPr>
            <p:ph type="sldNum" sz="quarter" idx="4"/>
          </p:nvPr>
        </p:nvSpPr>
        <p:spPr>
          <a:xfrm>
            <a:off x="10964174" y="6356350"/>
            <a:ext cx="389626"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05A37A2-5682-474A-BBA9-258361E141B0}" type="slidenum">
              <a:rPr lang="en-US" smtClean="0"/>
              <a:t>‹#›</a:t>
            </a:fld>
            <a:endParaRPr lang="en-US"/>
          </a:p>
        </p:txBody>
      </p:sp>
      <p:sp>
        <p:nvSpPr>
          <p:cNvPr id="10" name="Rectangle 9">
            <a:extLst>
              <a:ext uri="{FF2B5EF4-FFF2-40B4-BE49-F238E27FC236}">
                <a16:creationId xmlns:a16="http://schemas.microsoft.com/office/drawing/2014/main" id="{06410B4A-97C3-BBC0-FBB1-81A9AA1056F8}"/>
              </a:ext>
            </a:extLst>
          </p:cNvPr>
          <p:cNvSpPr/>
          <p:nvPr userDrawn="1"/>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a:extLst>
              <a:ext uri="{FF2B5EF4-FFF2-40B4-BE49-F238E27FC236}">
                <a16:creationId xmlns:a16="http://schemas.microsoft.com/office/drawing/2014/main" id="{5B1B0656-3CA2-07CA-6C0C-8054664CF93D}"/>
              </a:ext>
            </a:extLst>
          </p:cNvPr>
          <p:cNvSpPr/>
          <p:nvPr userDrawn="1"/>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3465585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whitehouse.gov/releases/2026/08/the-great-transshipment-sca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674416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 name="Title 1">
            <a:extLst>
              <a:ext uri="{FF2B5EF4-FFF2-40B4-BE49-F238E27FC236}">
                <a16:creationId xmlns:a16="http://schemas.microsoft.com/office/drawing/2014/main" id="{4F5BF8B6-425B-AC17-FC98-C169EDF1B30D}"/>
              </a:ext>
            </a:extLst>
          </p:cNvPr>
          <p:cNvSpPr>
            <a:spLocks noGrp="1"/>
          </p:cNvSpPr>
          <p:nvPr>
            <p:ph type="ctrTitle"/>
          </p:nvPr>
        </p:nvSpPr>
        <p:spPr>
          <a:xfrm>
            <a:off x="2436876" y="2310335"/>
            <a:ext cx="7318248" cy="1199627"/>
          </a:xfrm>
        </p:spPr>
        <p:txBody>
          <a:bodyPr>
            <a:normAutofit/>
          </a:bodyPr>
          <a:lstStyle/>
          <a:p>
            <a:r>
              <a:rPr lang="en-US" sz="4000" b="1" dirty="0">
                <a:solidFill>
                  <a:schemeClr val="bg1"/>
                </a:solidFill>
              </a:rPr>
              <a:t>Heightened Import Disclosures for Supply Chain Visibility</a:t>
            </a:r>
          </a:p>
        </p:txBody>
      </p:sp>
      <p:sp>
        <p:nvSpPr>
          <p:cNvPr id="3" name="Subtitle 2">
            <a:extLst>
              <a:ext uri="{FF2B5EF4-FFF2-40B4-BE49-F238E27FC236}">
                <a16:creationId xmlns:a16="http://schemas.microsoft.com/office/drawing/2014/main" id="{69DF007F-804C-D50E-73BF-EBDDA7329E29}"/>
              </a:ext>
            </a:extLst>
          </p:cNvPr>
          <p:cNvSpPr>
            <a:spLocks noGrp="1"/>
          </p:cNvSpPr>
          <p:nvPr>
            <p:ph type="subTitle" idx="1"/>
          </p:nvPr>
        </p:nvSpPr>
        <p:spPr>
          <a:xfrm>
            <a:off x="1524000" y="3842132"/>
            <a:ext cx="9144000" cy="540194"/>
          </a:xfrm>
        </p:spPr>
        <p:txBody>
          <a:bodyPr>
            <a:normAutofit/>
          </a:bodyPr>
          <a:lstStyle/>
          <a:p>
            <a:r>
              <a:rPr lang="en-US" sz="3200" dirty="0">
                <a:solidFill>
                  <a:schemeClr val="bg1"/>
                </a:solidFill>
              </a:rPr>
              <a:t>Federal Register September 2, 2026</a:t>
            </a:r>
          </a:p>
        </p:txBody>
      </p:sp>
      <p:pic>
        <p:nvPicPr>
          <p:cNvPr id="8" name="Picture 7">
            <a:extLst>
              <a:ext uri="{FF2B5EF4-FFF2-40B4-BE49-F238E27FC236}">
                <a16:creationId xmlns:a16="http://schemas.microsoft.com/office/drawing/2014/main" id="{D6099249-43EA-136B-0328-A937E0058567}"/>
              </a:ext>
            </a:extLst>
          </p:cNvPr>
          <p:cNvPicPr>
            <a:picLocks noChangeAspect="1"/>
          </p:cNvPicPr>
          <p:nvPr/>
        </p:nvPicPr>
        <p:blipFill>
          <a:blip r:embed="rId2">
            <a:extLst>
              <a:ext uri="{28A0092B-C50C-407E-A947-70E740481C1C}">
                <a14:useLocalDpi xmlns:a14="http://schemas.microsoft.com/office/drawing/2010/main" val="0"/>
              </a:ext>
            </a:extLst>
          </a:blip>
          <a:srcRect l="7897" t="37231" r="7949" b="36992"/>
          <a:stretch>
            <a:fillRect/>
          </a:stretch>
        </p:blipFill>
        <p:spPr>
          <a:xfrm>
            <a:off x="275844" y="267685"/>
            <a:ext cx="3189732" cy="676434"/>
          </a:xfrm>
          <a:prstGeom prst="rect">
            <a:avLst/>
          </a:prstGeom>
        </p:spPr>
      </p:pic>
      <p:cxnSp>
        <p:nvCxnSpPr>
          <p:cNvPr id="10" name="Straight Connector 9">
            <a:extLst>
              <a:ext uri="{FF2B5EF4-FFF2-40B4-BE49-F238E27FC236}">
                <a16:creationId xmlns:a16="http://schemas.microsoft.com/office/drawing/2014/main" id="{F9BBC54A-3176-024D-91AF-E75174E9E258}"/>
              </a:ext>
            </a:extLst>
          </p:cNvPr>
          <p:cNvCxnSpPr/>
          <p:nvPr/>
        </p:nvCxnSpPr>
        <p:spPr>
          <a:xfrm flipV="1">
            <a:off x="0" y="1078992"/>
            <a:ext cx="12192000" cy="8229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A69FFB82-A217-D91B-B413-C3E2384EC726}"/>
              </a:ext>
            </a:extLst>
          </p:cNvPr>
          <p:cNvSpPr txBox="1"/>
          <p:nvPr/>
        </p:nvSpPr>
        <p:spPr>
          <a:xfrm>
            <a:off x="3055620" y="4474343"/>
            <a:ext cx="6080759" cy="923330"/>
          </a:xfrm>
          <a:prstGeom prst="rect">
            <a:avLst/>
          </a:prstGeom>
          <a:noFill/>
        </p:spPr>
        <p:txBody>
          <a:bodyPr wrap="square" rtlCol="0">
            <a:spAutoFit/>
          </a:bodyPr>
          <a:lstStyle/>
          <a:p>
            <a:pPr algn="ctr"/>
            <a:r>
              <a:rPr lang="en-US" dirty="0">
                <a:solidFill>
                  <a:schemeClr val="bg1"/>
                </a:solidFill>
              </a:rPr>
              <a:t>https://www.federalregister.gov/documents/2026/09/02/2026-17926/heightened-import-disclosures-for-supply-chain-visibility</a:t>
            </a:r>
          </a:p>
        </p:txBody>
      </p:sp>
    </p:spTree>
    <p:extLst>
      <p:ext uri="{BB962C8B-B14F-4D97-AF65-F5344CB8AC3E}">
        <p14:creationId xmlns:p14="http://schemas.microsoft.com/office/powerpoint/2010/main" val="4284257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1724A51C-76C1-F332-D88C-A8E144A9BE2A}"/>
              </a:ext>
            </a:extLst>
          </p:cNvPr>
          <p:cNvSpPr>
            <a:spLocks noGrp="1"/>
          </p:cNvSpPr>
          <p:nvPr>
            <p:ph type="title"/>
          </p:nvPr>
        </p:nvSpPr>
        <p:spPr/>
        <p:txBody>
          <a:bodyPr>
            <a:normAutofit/>
          </a:bodyPr>
          <a:lstStyle/>
          <a:p>
            <a:r>
              <a:rPr lang="en-US" sz="3600" b="1" dirty="0">
                <a:solidFill>
                  <a:srgbClr val="122A42"/>
                </a:solidFill>
              </a:rPr>
              <a:t>Importance of the ANPRM and Economic Security is National Security</a:t>
            </a:r>
          </a:p>
        </p:txBody>
      </p:sp>
      <p:sp>
        <p:nvSpPr>
          <p:cNvPr id="3" name="Content Placeholder 2">
            <a:extLst>
              <a:ext uri="{FF2B5EF4-FFF2-40B4-BE49-F238E27FC236}">
                <a16:creationId xmlns:a16="http://schemas.microsoft.com/office/drawing/2014/main" id="{A7D904DB-4C08-05FF-CF14-80AE2919E881}"/>
              </a:ext>
            </a:extLst>
          </p:cNvPr>
          <p:cNvSpPr>
            <a:spLocks noGrp="1"/>
          </p:cNvSpPr>
          <p:nvPr>
            <p:ph idx="1"/>
          </p:nvPr>
        </p:nvSpPr>
        <p:spPr>
          <a:xfrm>
            <a:off x="838200" y="1523873"/>
            <a:ext cx="10515600" cy="4351338"/>
          </a:xfrm>
        </p:spPr>
        <p:txBody>
          <a:bodyPr vert="horz" lIns="91440" tIns="45720" rIns="91440" bIns="45720" rtlCol="0" anchor="t">
            <a:normAutofit/>
          </a:bodyPr>
          <a:lstStyle/>
          <a:p>
            <a:r>
              <a:rPr lang="en-US" sz="2000" dirty="0">
                <a:solidFill>
                  <a:srgbClr val="323232"/>
                </a:solidFill>
              </a:rPr>
              <a:t>The ANPRM is another response to EO 14411, “Strengthening Customs Enforcement”. https://www.cbp.gov/trade/strengthening-customs-enforcement</a:t>
            </a:r>
          </a:p>
          <a:p>
            <a:r>
              <a:rPr lang="en-US" sz="2000" dirty="0">
                <a:solidFill>
                  <a:srgbClr val="323232"/>
                </a:solidFill>
              </a:rPr>
              <a:t>A careful reading of this Federal Register will help us fill in the road map of the direction CBP and the government is headed when it comes to trade enforcement.</a:t>
            </a:r>
          </a:p>
          <a:p>
            <a:r>
              <a:rPr lang="en-US" sz="2000" dirty="0">
                <a:solidFill>
                  <a:srgbClr val="323232"/>
                </a:solidFill>
              </a:rPr>
              <a:t>While the document is “proposed” we should consider it as reading tea leaves for a future that has yet to emerge.</a:t>
            </a:r>
          </a:p>
          <a:p>
            <a:r>
              <a:rPr lang="en-US" sz="2000" dirty="0">
                <a:solidFill>
                  <a:srgbClr val="323232"/>
                </a:solidFill>
              </a:rPr>
              <a:t>We will have to know not only who we are doing business with, but a deeper level of detail about the products we import, including component parts</a:t>
            </a:r>
          </a:p>
          <a:p>
            <a:pPr marL="457200" lvl="1" indent="0">
              <a:buNone/>
            </a:pPr>
            <a:r>
              <a:rPr lang="en-US" sz="2000" dirty="0">
                <a:solidFill>
                  <a:srgbClr val="323232"/>
                </a:solidFill>
              </a:rPr>
              <a:t> </a:t>
            </a:r>
          </a:p>
        </p:txBody>
      </p:sp>
      <p:sp>
        <p:nvSpPr>
          <p:cNvPr id="6" name="Slide Number Placeholder 5">
            <a:extLst>
              <a:ext uri="{FF2B5EF4-FFF2-40B4-BE49-F238E27FC236}">
                <a16:creationId xmlns:a16="http://schemas.microsoft.com/office/drawing/2014/main" id="{0C12C7D7-8C7C-48F4-E203-CA8B59A06E3B}"/>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2</a:t>
            </a:fld>
            <a:endParaRPr lang="en-US" dirty="0"/>
          </a:p>
        </p:txBody>
      </p:sp>
      <p:sp>
        <p:nvSpPr>
          <p:cNvPr id="9" name="Slide Number Placeholder 5">
            <a:extLst>
              <a:ext uri="{FF2B5EF4-FFF2-40B4-BE49-F238E27FC236}">
                <a16:creationId xmlns:a16="http://schemas.microsoft.com/office/drawing/2014/main" id="{DF58D82D-4441-D000-6527-E62D01AE391A}"/>
              </a:ext>
            </a:extLst>
          </p:cNvPr>
          <p:cNvSpPr txBox="1">
            <a:spLocks/>
          </p:cNvSpPr>
          <p:nvPr/>
        </p:nvSpPr>
        <p:spPr>
          <a:xfrm>
            <a:off x="5486400" y="6324599"/>
            <a:ext cx="5602224"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2" name="Picture 11">
            <a:extLst>
              <a:ext uri="{FF2B5EF4-FFF2-40B4-BE49-F238E27FC236}">
                <a16:creationId xmlns:a16="http://schemas.microsoft.com/office/drawing/2014/main" id="{F8BD56C8-C6F0-80E1-6BA7-30584462FD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2255457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B28AB608-C581-A2BB-6FCA-EC62754DD3E1}"/>
              </a:ext>
            </a:extLst>
          </p:cNvPr>
          <p:cNvSpPr>
            <a:spLocks noGrp="1"/>
          </p:cNvSpPr>
          <p:nvPr>
            <p:ph type="title"/>
          </p:nvPr>
        </p:nvSpPr>
        <p:spPr/>
        <p:txBody>
          <a:bodyPr>
            <a:normAutofit/>
          </a:bodyPr>
          <a:lstStyle/>
          <a:p>
            <a:r>
              <a:rPr lang="en-US" sz="3600" b="1" dirty="0">
                <a:solidFill>
                  <a:srgbClr val="122A42"/>
                </a:solidFill>
              </a:rPr>
              <a:t>The Purpose of the Proposed Rule Making and 64 Questions </a:t>
            </a:r>
          </a:p>
        </p:txBody>
      </p:sp>
      <p:sp>
        <p:nvSpPr>
          <p:cNvPr id="3" name="Content Placeholder 2">
            <a:extLst>
              <a:ext uri="{FF2B5EF4-FFF2-40B4-BE49-F238E27FC236}">
                <a16:creationId xmlns:a16="http://schemas.microsoft.com/office/drawing/2014/main" id="{A2BD1FB9-774A-309F-9FEB-B8E38B7FDD99}"/>
              </a:ext>
            </a:extLst>
          </p:cNvPr>
          <p:cNvSpPr>
            <a:spLocks noGrp="1"/>
          </p:cNvSpPr>
          <p:nvPr>
            <p:ph idx="1"/>
          </p:nvPr>
        </p:nvSpPr>
        <p:spPr>
          <a:xfrm>
            <a:off x="776288" y="1606548"/>
            <a:ext cx="10639425" cy="4351338"/>
          </a:xfrm>
        </p:spPr>
        <p:txBody>
          <a:bodyPr vert="horz" lIns="91440" tIns="45720" rIns="91440" bIns="45720" rtlCol="0" anchor="t">
            <a:normAutofit/>
          </a:bodyPr>
          <a:lstStyle/>
          <a:p>
            <a:r>
              <a:rPr lang="en-US" sz="1800" dirty="0">
                <a:solidFill>
                  <a:srgbClr val="323232"/>
                </a:solidFill>
              </a:rPr>
              <a:t>CBP is considering amending its regulations to give CBP greater visibility into the supply chains of goods imported into the United States and CBP is asking for comments.</a:t>
            </a:r>
          </a:p>
          <a:p>
            <a:r>
              <a:rPr lang="en-US" sz="1800" dirty="0">
                <a:solidFill>
                  <a:srgbClr val="323232"/>
                </a:solidFill>
              </a:rPr>
              <a:t>CBP wants to enhance visibility into the parties involved in the importation of goods and more detail about the source and content of the goods as well.</a:t>
            </a:r>
          </a:p>
          <a:p>
            <a:r>
              <a:rPr lang="en-US" sz="1800" dirty="0">
                <a:solidFill>
                  <a:srgbClr val="323232"/>
                </a:solidFill>
              </a:rPr>
              <a:t>CBP want to explore integrating innovative technical solutions for the tracing of supply chains of those goods.</a:t>
            </a:r>
          </a:p>
          <a:p>
            <a:r>
              <a:rPr lang="en-US" sz="1800" dirty="0">
                <a:solidFill>
                  <a:srgbClr val="323232"/>
                </a:solidFill>
              </a:rPr>
              <a:t>CBP want to collect foreign export documentation that foreign exporters are required to submit to the foreign customs authority prior to the exportation of those goods to the United States. </a:t>
            </a:r>
          </a:p>
          <a:p>
            <a:r>
              <a:rPr lang="en-US" sz="1800" dirty="0">
                <a:solidFill>
                  <a:srgbClr val="323232"/>
                </a:solidFill>
              </a:rPr>
              <a:t>CBP seeks to more effectively detect and interdict illicit importations, especially those that are illegally transshipped to evade compliance with U.S. customs and trade laws.</a:t>
            </a:r>
          </a:p>
        </p:txBody>
      </p:sp>
      <p:sp>
        <p:nvSpPr>
          <p:cNvPr id="6" name="Slide Number Placeholder 5">
            <a:extLst>
              <a:ext uri="{FF2B5EF4-FFF2-40B4-BE49-F238E27FC236}">
                <a16:creationId xmlns:a16="http://schemas.microsoft.com/office/drawing/2014/main" id="{D32F3951-6FD0-2D98-54E3-D862CE869D29}"/>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3</a:t>
            </a:fld>
            <a:endParaRPr lang="en-US" dirty="0"/>
          </a:p>
        </p:txBody>
      </p:sp>
      <p:sp>
        <p:nvSpPr>
          <p:cNvPr id="12" name="Slide Number Placeholder 5">
            <a:extLst>
              <a:ext uri="{FF2B5EF4-FFF2-40B4-BE49-F238E27FC236}">
                <a16:creationId xmlns:a16="http://schemas.microsoft.com/office/drawing/2014/main" id="{E22222BD-D7FD-07F2-5596-234833FBB9C6}"/>
              </a:ext>
            </a:extLst>
          </p:cNvPr>
          <p:cNvSpPr txBox="1">
            <a:spLocks/>
          </p:cNvSpPr>
          <p:nvPr/>
        </p:nvSpPr>
        <p:spPr>
          <a:xfrm>
            <a:off x="5541264" y="6324599"/>
            <a:ext cx="554736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4" name="Picture 13">
            <a:extLst>
              <a:ext uri="{FF2B5EF4-FFF2-40B4-BE49-F238E27FC236}">
                <a16:creationId xmlns:a16="http://schemas.microsoft.com/office/drawing/2014/main" id="{AC01C30C-CA6D-2A35-97E5-4C32B97AA8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1060903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72DAF676-C6D8-CA15-E7E0-1E3964BA1899}"/>
              </a:ext>
            </a:extLst>
          </p:cNvPr>
          <p:cNvSpPr>
            <a:spLocks noGrp="1"/>
          </p:cNvSpPr>
          <p:nvPr>
            <p:ph type="title"/>
          </p:nvPr>
        </p:nvSpPr>
        <p:spPr>
          <a:xfrm>
            <a:off x="838200" y="365125"/>
            <a:ext cx="11131296" cy="1325563"/>
          </a:xfrm>
        </p:spPr>
        <p:txBody>
          <a:bodyPr>
            <a:normAutofit/>
          </a:bodyPr>
          <a:lstStyle/>
          <a:p>
            <a:r>
              <a:rPr lang="en-US" sz="3200" b="1" dirty="0">
                <a:solidFill>
                  <a:srgbClr val="122A42"/>
                </a:solidFill>
              </a:rPr>
              <a:t>Comments Requested and Be Warned</a:t>
            </a:r>
          </a:p>
        </p:txBody>
      </p:sp>
      <p:sp>
        <p:nvSpPr>
          <p:cNvPr id="3" name="Content Placeholder 2">
            <a:extLst>
              <a:ext uri="{FF2B5EF4-FFF2-40B4-BE49-F238E27FC236}">
                <a16:creationId xmlns:a16="http://schemas.microsoft.com/office/drawing/2014/main" id="{1913C836-25B9-EBA6-0562-63D576EE4274}"/>
              </a:ext>
            </a:extLst>
          </p:cNvPr>
          <p:cNvSpPr>
            <a:spLocks noGrp="1"/>
          </p:cNvSpPr>
          <p:nvPr>
            <p:ph idx="1"/>
          </p:nvPr>
        </p:nvSpPr>
        <p:spPr>
          <a:xfrm>
            <a:off x="838200" y="1533017"/>
            <a:ext cx="10515600" cy="4351338"/>
          </a:xfrm>
        </p:spPr>
        <p:txBody>
          <a:bodyPr/>
          <a:lstStyle/>
          <a:p>
            <a:r>
              <a:rPr lang="en-US" sz="2000" dirty="0">
                <a:solidFill>
                  <a:srgbClr val="323232"/>
                </a:solidFill>
              </a:rPr>
              <a:t>All comments must be submitted before December 1, 2026.</a:t>
            </a:r>
          </a:p>
          <a:p>
            <a:r>
              <a:rPr lang="en-US" sz="2000" dirty="0">
                <a:solidFill>
                  <a:srgbClr val="323232"/>
                </a:solidFill>
              </a:rPr>
              <a:t>All comments received will be posted without change to http://www.regulations.gov, including any personal information provided.</a:t>
            </a:r>
          </a:p>
          <a:p>
            <a:r>
              <a:rPr lang="en-US" sz="2000" dirty="0">
                <a:solidFill>
                  <a:srgbClr val="323232"/>
                </a:solidFill>
              </a:rPr>
              <a:t>The most useful comments would be those that address the specific questions outlined in the ANPRM.</a:t>
            </a:r>
          </a:p>
          <a:p>
            <a:endParaRPr lang="en-US" sz="1400" dirty="0">
              <a:solidFill>
                <a:srgbClr val="323232"/>
              </a:solidFill>
            </a:endParaRPr>
          </a:p>
        </p:txBody>
      </p:sp>
      <p:sp>
        <p:nvSpPr>
          <p:cNvPr id="6" name="Slide Number Placeholder 5">
            <a:extLst>
              <a:ext uri="{FF2B5EF4-FFF2-40B4-BE49-F238E27FC236}">
                <a16:creationId xmlns:a16="http://schemas.microsoft.com/office/drawing/2014/main" id="{96D010A5-E4C9-1EF9-BFB9-ADD61B0DFDB4}"/>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4</a:t>
            </a:fld>
            <a:endParaRPr lang="en-US"/>
          </a:p>
        </p:txBody>
      </p:sp>
      <p:sp>
        <p:nvSpPr>
          <p:cNvPr id="8" name="Slide Number Placeholder 5">
            <a:extLst>
              <a:ext uri="{FF2B5EF4-FFF2-40B4-BE49-F238E27FC236}">
                <a16:creationId xmlns:a16="http://schemas.microsoft.com/office/drawing/2014/main" id="{55208E16-A37F-8F7C-1B81-3F47B94CD414}"/>
              </a:ext>
            </a:extLst>
          </p:cNvPr>
          <p:cNvSpPr txBox="1">
            <a:spLocks/>
          </p:cNvSpPr>
          <p:nvPr/>
        </p:nvSpPr>
        <p:spPr>
          <a:xfrm>
            <a:off x="5458968" y="6324599"/>
            <a:ext cx="5629656"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A1BB0D89-0682-92C3-D9B9-362DC02C15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2827409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9DAA2C1A-8687-F186-D6CD-435DDE142A57}"/>
              </a:ext>
            </a:extLst>
          </p:cNvPr>
          <p:cNvSpPr>
            <a:spLocks noGrp="1"/>
          </p:cNvSpPr>
          <p:nvPr>
            <p:ph type="title"/>
          </p:nvPr>
        </p:nvSpPr>
        <p:spPr/>
        <p:txBody>
          <a:bodyPr>
            <a:normAutofit/>
          </a:bodyPr>
          <a:lstStyle/>
          <a:p>
            <a:r>
              <a:rPr lang="en-US" sz="3600" b="1" dirty="0">
                <a:solidFill>
                  <a:srgbClr val="122A42"/>
                </a:solidFill>
              </a:rPr>
              <a:t>Customs Enforcement Ensures … </a:t>
            </a:r>
          </a:p>
        </p:txBody>
      </p:sp>
      <p:sp>
        <p:nvSpPr>
          <p:cNvPr id="3" name="Content Placeholder 2">
            <a:extLst>
              <a:ext uri="{FF2B5EF4-FFF2-40B4-BE49-F238E27FC236}">
                <a16:creationId xmlns:a16="http://schemas.microsoft.com/office/drawing/2014/main" id="{5DACAF19-B118-EBB5-E54D-1CE0555D0CDB}"/>
              </a:ext>
            </a:extLst>
          </p:cNvPr>
          <p:cNvSpPr>
            <a:spLocks noGrp="1"/>
          </p:cNvSpPr>
          <p:nvPr>
            <p:ph idx="1"/>
          </p:nvPr>
        </p:nvSpPr>
        <p:spPr>
          <a:xfrm>
            <a:off x="838200" y="1511300"/>
            <a:ext cx="10515600" cy="4351338"/>
          </a:xfrm>
        </p:spPr>
        <p:txBody>
          <a:bodyPr vert="horz" lIns="91440" tIns="45720" rIns="91440" bIns="45720" rtlCol="0" anchor="t">
            <a:normAutofit/>
          </a:bodyPr>
          <a:lstStyle/>
          <a:p>
            <a:r>
              <a:rPr lang="en-US" sz="2000" dirty="0">
                <a:solidFill>
                  <a:srgbClr val="323232"/>
                </a:solidFill>
              </a:rPr>
              <a:t>Laws governing importations are followed, including:</a:t>
            </a:r>
          </a:p>
          <a:p>
            <a:pPr lvl="1">
              <a:buFont typeface="Wingdings" panose="05000000000000000000" pitchFamily="2" charset="2"/>
              <a:buChar char="Ø"/>
            </a:pPr>
            <a:r>
              <a:rPr lang="en-US" sz="2000" dirty="0">
                <a:solidFill>
                  <a:srgbClr val="323232"/>
                </a:solidFill>
              </a:rPr>
              <a:t>forced labor,</a:t>
            </a:r>
          </a:p>
          <a:p>
            <a:pPr lvl="1">
              <a:buFont typeface="Wingdings" panose="05000000000000000000" pitchFamily="2" charset="2"/>
              <a:buChar char="Ø"/>
            </a:pPr>
            <a:r>
              <a:rPr lang="en-US" sz="2000" dirty="0">
                <a:solidFill>
                  <a:srgbClr val="323232"/>
                </a:solidFill>
              </a:rPr>
              <a:t>rules of origin, </a:t>
            </a:r>
          </a:p>
          <a:p>
            <a:pPr lvl="1">
              <a:buFont typeface="Wingdings" panose="05000000000000000000" pitchFamily="2" charset="2"/>
              <a:buChar char="Ø"/>
            </a:pPr>
            <a:r>
              <a:rPr lang="en-US" sz="2000" dirty="0">
                <a:solidFill>
                  <a:srgbClr val="323232"/>
                </a:solidFill>
              </a:rPr>
              <a:t>origin marking, </a:t>
            </a:r>
          </a:p>
          <a:p>
            <a:pPr lvl="1">
              <a:buFont typeface="Wingdings" panose="05000000000000000000" pitchFamily="2" charset="2"/>
              <a:buChar char="Ø"/>
            </a:pPr>
            <a:r>
              <a:rPr lang="en-US" sz="2000" dirty="0">
                <a:solidFill>
                  <a:srgbClr val="323232"/>
                </a:solidFill>
              </a:rPr>
              <a:t>intellectual property, </a:t>
            </a:r>
          </a:p>
          <a:p>
            <a:pPr lvl="1">
              <a:buFont typeface="Wingdings" panose="05000000000000000000" pitchFamily="2" charset="2"/>
              <a:buChar char="Ø"/>
            </a:pPr>
            <a:r>
              <a:rPr lang="en-US" sz="2000" dirty="0">
                <a:solidFill>
                  <a:srgbClr val="323232"/>
                </a:solidFill>
              </a:rPr>
              <a:t>revenue collection,</a:t>
            </a:r>
          </a:p>
          <a:p>
            <a:pPr lvl="1">
              <a:buFont typeface="Wingdings" panose="05000000000000000000" pitchFamily="2" charset="2"/>
              <a:buChar char="Ø"/>
            </a:pPr>
            <a:r>
              <a:rPr lang="en-US" sz="2000" dirty="0">
                <a:solidFill>
                  <a:srgbClr val="323232"/>
                </a:solidFill>
              </a:rPr>
              <a:t>product safety</a:t>
            </a:r>
          </a:p>
          <a:p>
            <a:pPr lvl="1">
              <a:buFont typeface="Wingdings" panose="05000000000000000000" pitchFamily="2" charset="2"/>
              <a:buChar char="Ø"/>
            </a:pPr>
            <a:r>
              <a:rPr lang="en-US" sz="2000" dirty="0">
                <a:solidFill>
                  <a:srgbClr val="323232"/>
                </a:solidFill>
              </a:rPr>
              <a:t>To name a few… </a:t>
            </a:r>
          </a:p>
        </p:txBody>
      </p:sp>
      <p:sp>
        <p:nvSpPr>
          <p:cNvPr id="6" name="Slide Number Placeholder 5">
            <a:extLst>
              <a:ext uri="{FF2B5EF4-FFF2-40B4-BE49-F238E27FC236}">
                <a16:creationId xmlns:a16="http://schemas.microsoft.com/office/drawing/2014/main" id="{FA14841F-82DF-2E59-1842-83AC855C0A76}"/>
              </a:ext>
            </a:extLst>
          </p:cNvPr>
          <p:cNvSpPr>
            <a:spLocks noGrp="1"/>
          </p:cNvSpPr>
          <p:nvPr>
            <p:ph type="sldNum" sz="quarter" idx="12"/>
          </p:nvPr>
        </p:nvSpPr>
        <p:spPr>
          <a:xfrm>
            <a:off x="8610600" y="6296216"/>
            <a:ext cx="2743200" cy="365125"/>
          </a:xfrm>
        </p:spPr>
        <p:txBody>
          <a:bodyPr/>
          <a:lstStyle/>
          <a:p>
            <a:fld id="{A05A37A2-5682-474A-BBA9-258361E141B0}" type="slidenum">
              <a:rPr lang="en-US" smtClean="0"/>
              <a:t>5</a:t>
            </a:fld>
            <a:endParaRPr lang="en-US" dirty="0"/>
          </a:p>
        </p:txBody>
      </p:sp>
      <p:sp>
        <p:nvSpPr>
          <p:cNvPr id="8" name="Slide Number Placeholder 5">
            <a:extLst>
              <a:ext uri="{FF2B5EF4-FFF2-40B4-BE49-F238E27FC236}">
                <a16:creationId xmlns:a16="http://schemas.microsoft.com/office/drawing/2014/main" id="{FD836579-C650-49B9-4F10-282C05686E2E}"/>
              </a:ext>
            </a:extLst>
          </p:cNvPr>
          <p:cNvSpPr txBox="1">
            <a:spLocks/>
          </p:cNvSpPr>
          <p:nvPr/>
        </p:nvSpPr>
        <p:spPr>
          <a:xfrm>
            <a:off x="5541264" y="6324599"/>
            <a:ext cx="554736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A0A7DD77-F875-2EE6-ECF2-9C2C27FC19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3596328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8783D951-6967-9BD6-A06C-37B4BCAC1204}"/>
              </a:ext>
            </a:extLst>
          </p:cNvPr>
          <p:cNvSpPr>
            <a:spLocks noGrp="1"/>
          </p:cNvSpPr>
          <p:nvPr>
            <p:ph type="title"/>
          </p:nvPr>
        </p:nvSpPr>
        <p:spPr/>
        <p:txBody>
          <a:bodyPr>
            <a:normAutofit/>
          </a:bodyPr>
          <a:lstStyle/>
          <a:p>
            <a:r>
              <a:rPr lang="en-US" sz="3200" b="1" dirty="0">
                <a:solidFill>
                  <a:srgbClr val="122A42"/>
                </a:solidFill>
              </a:rPr>
              <a:t>Export Documents?</a:t>
            </a:r>
          </a:p>
        </p:txBody>
      </p:sp>
      <p:sp>
        <p:nvSpPr>
          <p:cNvPr id="3" name="Content Placeholder 2">
            <a:extLst>
              <a:ext uri="{FF2B5EF4-FFF2-40B4-BE49-F238E27FC236}">
                <a16:creationId xmlns:a16="http://schemas.microsoft.com/office/drawing/2014/main" id="{646273F0-977A-E538-C2DB-CA6F59F7BC9D}"/>
              </a:ext>
            </a:extLst>
          </p:cNvPr>
          <p:cNvSpPr>
            <a:spLocks noGrp="1"/>
          </p:cNvSpPr>
          <p:nvPr>
            <p:ph idx="1"/>
          </p:nvPr>
        </p:nvSpPr>
        <p:spPr>
          <a:xfrm>
            <a:off x="838200" y="1505585"/>
            <a:ext cx="10515600" cy="4351338"/>
          </a:xfrm>
        </p:spPr>
        <p:txBody>
          <a:bodyPr>
            <a:noAutofit/>
          </a:bodyPr>
          <a:lstStyle/>
          <a:p>
            <a:r>
              <a:rPr lang="en-US" sz="3200" dirty="0">
                <a:solidFill>
                  <a:srgbClr val="323232"/>
                </a:solidFill>
              </a:rPr>
              <a:t>Scope of Requirement for Foreign Export Documentation; 	Transmission and Retention of Foreign Export 	Documentation</a:t>
            </a:r>
          </a:p>
          <a:p>
            <a:r>
              <a:rPr lang="en-US" sz="3200" dirty="0">
                <a:solidFill>
                  <a:srgbClr val="323232"/>
                </a:solidFill>
              </a:rPr>
              <a:t>5 specific questions on “National Security 	Considerations, imports which may cause an 	unusually high or grave risk to the national security of 	the US</a:t>
            </a:r>
          </a:p>
          <a:p>
            <a:r>
              <a:rPr lang="en-US" sz="3200" dirty="0">
                <a:solidFill>
                  <a:srgbClr val="323232"/>
                </a:solidFill>
              </a:rPr>
              <a:t>23 Total Questions on this topic alone!</a:t>
            </a:r>
          </a:p>
        </p:txBody>
      </p:sp>
      <p:sp>
        <p:nvSpPr>
          <p:cNvPr id="6" name="Slide Number Placeholder 5">
            <a:extLst>
              <a:ext uri="{FF2B5EF4-FFF2-40B4-BE49-F238E27FC236}">
                <a16:creationId xmlns:a16="http://schemas.microsoft.com/office/drawing/2014/main" id="{64F297AD-FCCC-FCCA-F4BB-342F032A12E9}"/>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6</a:t>
            </a:fld>
            <a:endParaRPr lang="en-US" dirty="0"/>
          </a:p>
        </p:txBody>
      </p:sp>
      <p:sp>
        <p:nvSpPr>
          <p:cNvPr id="8" name="Slide Number Placeholder 5">
            <a:extLst>
              <a:ext uri="{FF2B5EF4-FFF2-40B4-BE49-F238E27FC236}">
                <a16:creationId xmlns:a16="http://schemas.microsoft.com/office/drawing/2014/main" id="{00E8A5DD-7283-17DE-163A-476A19E3CCA6}"/>
              </a:ext>
            </a:extLst>
          </p:cNvPr>
          <p:cNvSpPr txBox="1">
            <a:spLocks/>
          </p:cNvSpPr>
          <p:nvPr/>
        </p:nvSpPr>
        <p:spPr>
          <a:xfrm>
            <a:off x="5504688" y="6324599"/>
            <a:ext cx="5583936"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17F34E16-85F9-0BE3-C373-59E2016B68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2449943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1BB10F2C-E5E1-719E-0676-C20EE0212F40}"/>
              </a:ext>
            </a:extLst>
          </p:cNvPr>
          <p:cNvSpPr>
            <a:spLocks noGrp="1"/>
          </p:cNvSpPr>
          <p:nvPr>
            <p:ph type="title"/>
          </p:nvPr>
        </p:nvSpPr>
        <p:spPr/>
        <p:txBody>
          <a:bodyPr>
            <a:normAutofit/>
          </a:bodyPr>
          <a:lstStyle/>
          <a:p>
            <a:r>
              <a:rPr lang="en-US" sz="3600" b="1" dirty="0">
                <a:solidFill>
                  <a:srgbClr val="122A42"/>
                </a:solidFill>
              </a:rPr>
              <a:t>Foreign Export Documentation?</a:t>
            </a:r>
          </a:p>
        </p:txBody>
      </p:sp>
      <p:sp>
        <p:nvSpPr>
          <p:cNvPr id="3" name="Content Placeholder 2">
            <a:extLst>
              <a:ext uri="{FF2B5EF4-FFF2-40B4-BE49-F238E27FC236}">
                <a16:creationId xmlns:a16="http://schemas.microsoft.com/office/drawing/2014/main" id="{71271C41-8158-B896-CFA6-19A3E504E2A1}"/>
              </a:ext>
            </a:extLst>
          </p:cNvPr>
          <p:cNvSpPr>
            <a:spLocks noGrp="1"/>
          </p:cNvSpPr>
          <p:nvPr>
            <p:ph idx="1"/>
          </p:nvPr>
        </p:nvSpPr>
        <p:spPr>
          <a:xfrm>
            <a:off x="838200" y="1463673"/>
            <a:ext cx="10515600" cy="4351338"/>
          </a:xfrm>
        </p:spPr>
        <p:txBody>
          <a:bodyPr vert="horz" lIns="91440" tIns="45720" rIns="91440" bIns="45720" rtlCol="0" anchor="t">
            <a:noAutofit/>
          </a:bodyPr>
          <a:lstStyle/>
          <a:p>
            <a:pPr lvl="0"/>
            <a:r>
              <a:rPr lang="en-US" sz="1800" dirty="0">
                <a:solidFill>
                  <a:srgbClr val="323232"/>
                </a:solidFill>
              </a:rPr>
              <a:t>CBP is considering a requirement for importers to include at time of import documents submitted to a foreign customs authority by the entity responsible for filing the export declaration (e.g., a trading company, distributor, consolidator, or third-party logistics provider) for goods destined to the United States. </a:t>
            </a:r>
          </a:p>
          <a:p>
            <a:pPr lvl="0"/>
            <a:r>
              <a:rPr lang="en-US" sz="1800" dirty="0">
                <a:solidFill>
                  <a:srgbClr val="323232"/>
                </a:solidFill>
              </a:rPr>
              <a:t>Foreign export documentation may include:</a:t>
            </a:r>
          </a:p>
          <a:p>
            <a:pPr lvl="1">
              <a:buFont typeface="Courier New" panose="02070309020205020404" pitchFamily="49" charset="0"/>
              <a:buChar char="o"/>
            </a:pPr>
            <a:r>
              <a:rPr lang="en-US" sz="1400" dirty="0">
                <a:solidFill>
                  <a:srgbClr val="323232"/>
                </a:solidFill>
              </a:rPr>
              <a:t>Export Declarations made by the foreign exporter to the foreign customs authority. This may show declared value, classification, and quantity.</a:t>
            </a:r>
          </a:p>
          <a:p>
            <a:pPr lvl="1">
              <a:buFont typeface="Courier New" panose="02070309020205020404" pitchFamily="49" charset="0"/>
              <a:buChar char="o"/>
            </a:pPr>
            <a:r>
              <a:rPr lang="en-US" sz="1400" dirty="0">
                <a:solidFill>
                  <a:srgbClr val="323232"/>
                </a:solidFill>
              </a:rPr>
              <a:t>Commercial Invoices showing the transaction value declared to the foreign customs authority.</a:t>
            </a:r>
          </a:p>
          <a:p>
            <a:pPr lvl="1">
              <a:buFont typeface="Courier New" panose="02070309020205020404" pitchFamily="49" charset="0"/>
              <a:buChar char="o"/>
            </a:pPr>
            <a:r>
              <a:rPr lang="en-US" sz="1400" dirty="0">
                <a:solidFill>
                  <a:srgbClr val="323232"/>
                </a:solidFill>
              </a:rPr>
              <a:t>Packing Lists to verify the contents, weight, and packaging of the shipment.</a:t>
            </a:r>
          </a:p>
          <a:p>
            <a:pPr lvl="1">
              <a:buFont typeface="Courier New" panose="02070309020205020404" pitchFamily="49" charset="0"/>
              <a:buChar char="o"/>
            </a:pPr>
            <a:r>
              <a:rPr lang="en-US" sz="1400" dirty="0">
                <a:solidFill>
                  <a:srgbClr val="323232"/>
                </a:solidFill>
              </a:rPr>
              <a:t>Certificates of Origin submitted to the foreign customs authority substantiating the origin of the goods.</a:t>
            </a:r>
          </a:p>
          <a:p>
            <a:pPr lvl="1">
              <a:buFont typeface="Courier New" panose="02070309020205020404" pitchFamily="49" charset="0"/>
              <a:buChar char="o"/>
            </a:pPr>
            <a:r>
              <a:rPr lang="en-US" sz="1400" dirty="0">
                <a:solidFill>
                  <a:srgbClr val="323232"/>
                </a:solidFill>
              </a:rPr>
              <a:t>Export Licenses or Permits required for the export of controlled, restricted, or dual-use goods.</a:t>
            </a:r>
          </a:p>
          <a:p>
            <a:pPr lvl="1">
              <a:buFont typeface="Courier New" panose="02070309020205020404" pitchFamily="49" charset="0"/>
              <a:buChar char="o"/>
            </a:pPr>
            <a:r>
              <a:rPr lang="en-US" sz="1400" dirty="0">
                <a:solidFill>
                  <a:srgbClr val="323232"/>
                </a:solidFill>
              </a:rPr>
              <a:t>Transport Documents (e.g., Bill of Lading, Air Waybill) that were required as part of the export manifest filing with the foreign customs authority.</a:t>
            </a:r>
          </a:p>
          <a:p>
            <a:endParaRPr lang="en-US" dirty="0"/>
          </a:p>
        </p:txBody>
      </p:sp>
      <p:sp>
        <p:nvSpPr>
          <p:cNvPr id="6" name="Slide Number Placeholder 5">
            <a:extLst>
              <a:ext uri="{FF2B5EF4-FFF2-40B4-BE49-F238E27FC236}">
                <a16:creationId xmlns:a16="http://schemas.microsoft.com/office/drawing/2014/main" id="{ADE289E9-C195-F185-A163-992E56D4AB8C}"/>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7</a:t>
            </a:fld>
            <a:endParaRPr lang="en-US"/>
          </a:p>
        </p:txBody>
      </p:sp>
      <p:sp>
        <p:nvSpPr>
          <p:cNvPr id="8" name="Slide Number Placeholder 5">
            <a:extLst>
              <a:ext uri="{FF2B5EF4-FFF2-40B4-BE49-F238E27FC236}">
                <a16:creationId xmlns:a16="http://schemas.microsoft.com/office/drawing/2014/main" id="{9BF416EB-6C34-9C23-C15A-8E70F02824AA}"/>
              </a:ext>
            </a:extLst>
          </p:cNvPr>
          <p:cNvSpPr txBox="1">
            <a:spLocks/>
          </p:cNvSpPr>
          <p:nvPr/>
        </p:nvSpPr>
        <p:spPr>
          <a:xfrm>
            <a:off x="5532120" y="6324599"/>
            <a:ext cx="5556504"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621E4B06-4B3C-DD4A-00FF-D1669C956E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570068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F0685D1-06F3-3074-C36D-017A9A12DB78}"/>
              </a:ext>
            </a:extLst>
          </p:cNvPr>
          <p:cNvSpPr>
            <a:spLocks noGrp="1"/>
          </p:cNvSpPr>
          <p:nvPr>
            <p:ph type="title"/>
          </p:nvPr>
        </p:nvSpPr>
        <p:spPr/>
        <p:txBody>
          <a:bodyPr>
            <a:normAutofit/>
          </a:bodyPr>
          <a:lstStyle/>
          <a:p>
            <a:r>
              <a:rPr lang="en-US" sz="2800" b="1" dirty="0">
                <a:solidFill>
                  <a:srgbClr val="122A42"/>
                </a:solidFill>
              </a:rPr>
              <a:t>Manufacturer Identification Code</a:t>
            </a:r>
          </a:p>
        </p:txBody>
      </p:sp>
      <p:sp>
        <p:nvSpPr>
          <p:cNvPr id="3" name="Content Placeholder 2">
            <a:extLst>
              <a:ext uri="{FF2B5EF4-FFF2-40B4-BE49-F238E27FC236}">
                <a16:creationId xmlns:a16="http://schemas.microsoft.com/office/drawing/2014/main" id="{3352AF97-8964-75F3-F066-53CC6DFB0964}"/>
              </a:ext>
            </a:extLst>
          </p:cNvPr>
          <p:cNvSpPr>
            <a:spLocks noGrp="1"/>
          </p:cNvSpPr>
          <p:nvPr>
            <p:ph idx="1"/>
          </p:nvPr>
        </p:nvSpPr>
        <p:spPr>
          <a:xfrm>
            <a:off x="838200" y="1487802"/>
            <a:ext cx="10515600" cy="4676458"/>
          </a:xfrm>
        </p:spPr>
        <p:txBody>
          <a:bodyPr vert="horz" lIns="91440" tIns="45720" rIns="91440" bIns="45720" rtlCol="0" anchor="t">
            <a:noAutofit/>
          </a:bodyPr>
          <a:lstStyle/>
          <a:p>
            <a:pPr lvl="0"/>
            <a:r>
              <a:rPr lang="en-US" sz="2000" dirty="0">
                <a:solidFill>
                  <a:srgbClr val="323232"/>
                </a:solidFill>
              </a:rPr>
              <a:t>Parties Involved in the Manufacture, Production, Movement, and/or Exportation of Goods Imported Into the United States</a:t>
            </a:r>
          </a:p>
          <a:p>
            <a:pPr lvl="0"/>
            <a:r>
              <a:rPr lang="en-US" sz="2000" dirty="0">
                <a:solidFill>
                  <a:srgbClr val="323232"/>
                </a:solidFill>
              </a:rPr>
              <a:t>13 Questions on MIDs</a:t>
            </a:r>
          </a:p>
          <a:p>
            <a:pPr marL="0" indent="0">
              <a:buNone/>
            </a:pPr>
            <a:endParaRPr lang="en-US" dirty="0"/>
          </a:p>
        </p:txBody>
      </p:sp>
      <p:sp>
        <p:nvSpPr>
          <p:cNvPr id="6" name="Slide Number Placeholder 5">
            <a:extLst>
              <a:ext uri="{FF2B5EF4-FFF2-40B4-BE49-F238E27FC236}">
                <a16:creationId xmlns:a16="http://schemas.microsoft.com/office/drawing/2014/main" id="{4B5FE5AD-6806-8039-478F-ACDD07E1427A}"/>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8</a:t>
            </a:fld>
            <a:endParaRPr lang="en-US"/>
          </a:p>
        </p:txBody>
      </p:sp>
      <p:sp>
        <p:nvSpPr>
          <p:cNvPr id="8" name="Slide Number Placeholder 5">
            <a:extLst>
              <a:ext uri="{FF2B5EF4-FFF2-40B4-BE49-F238E27FC236}">
                <a16:creationId xmlns:a16="http://schemas.microsoft.com/office/drawing/2014/main" id="{7811A32A-6C00-E60C-11C7-7BCB370CB970}"/>
              </a:ext>
            </a:extLst>
          </p:cNvPr>
          <p:cNvSpPr txBox="1">
            <a:spLocks/>
          </p:cNvSpPr>
          <p:nvPr/>
        </p:nvSpPr>
        <p:spPr>
          <a:xfrm>
            <a:off x="5541264" y="6324599"/>
            <a:ext cx="554736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96CC3FB9-65BD-2E0E-62E7-FB8A96A2E2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4065541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8C79438D-C613-4105-CFF9-488C7C683123}"/>
              </a:ext>
            </a:extLst>
          </p:cNvPr>
          <p:cNvSpPr>
            <a:spLocks noGrp="1"/>
          </p:cNvSpPr>
          <p:nvPr>
            <p:ph type="title"/>
          </p:nvPr>
        </p:nvSpPr>
        <p:spPr/>
        <p:txBody>
          <a:bodyPr>
            <a:normAutofit/>
          </a:bodyPr>
          <a:lstStyle/>
          <a:p>
            <a:r>
              <a:rPr lang="en-US" sz="2800" b="1" dirty="0">
                <a:solidFill>
                  <a:srgbClr val="122A42"/>
                </a:solidFill>
              </a:rPr>
              <a:t>Parties Involved in the Manufacture, Production, Movement, and/or Exportation of Goods Imported into the United States</a:t>
            </a:r>
          </a:p>
        </p:txBody>
      </p:sp>
      <p:sp>
        <p:nvSpPr>
          <p:cNvPr id="3" name="Content Placeholder 2">
            <a:extLst>
              <a:ext uri="{FF2B5EF4-FFF2-40B4-BE49-F238E27FC236}">
                <a16:creationId xmlns:a16="http://schemas.microsoft.com/office/drawing/2014/main" id="{8B23BF55-4745-FADA-2C8A-069176689EC2}"/>
              </a:ext>
            </a:extLst>
          </p:cNvPr>
          <p:cNvSpPr>
            <a:spLocks noGrp="1"/>
          </p:cNvSpPr>
          <p:nvPr>
            <p:ph idx="1"/>
          </p:nvPr>
        </p:nvSpPr>
        <p:spPr>
          <a:xfrm>
            <a:off x="838200" y="1606548"/>
            <a:ext cx="10515600" cy="4351338"/>
          </a:xfrm>
        </p:spPr>
        <p:txBody>
          <a:bodyPr>
            <a:normAutofit/>
          </a:bodyPr>
          <a:lstStyle/>
          <a:p>
            <a:r>
              <a:rPr lang="en-US" sz="2400" dirty="0">
                <a:solidFill>
                  <a:srgbClr val="323232"/>
                </a:solidFill>
              </a:rPr>
              <a:t>The MID?</a:t>
            </a:r>
          </a:p>
          <a:p>
            <a:r>
              <a:rPr lang="en-US" sz="2400" dirty="0">
                <a:solidFill>
                  <a:srgbClr val="323232"/>
                </a:solidFill>
              </a:rPr>
              <a:t>Although use of the MID is longstanding, it provides limited identifying information and does not always identify the actual party that may be of interest to CBP for enforcement purposes and is not always available to CBP early enough in the entry process to be useful. </a:t>
            </a:r>
          </a:p>
          <a:p>
            <a:r>
              <a:rPr lang="en-US" sz="2400" dirty="0">
                <a:solidFill>
                  <a:srgbClr val="323232"/>
                </a:solidFill>
              </a:rPr>
              <a:t>The MID is not always a consistent or unique number. For example, the MID is based upon the manufacturer or shipper name, address, and country of origin, and this data can change over time and/or result in the same MID for multiple entities.</a:t>
            </a:r>
          </a:p>
          <a:p>
            <a:endParaRPr lang="en-US" sz="1600" dirty="0">
              <a:solidFill>
                <a:srgbClr val="323232"/>
              </a:solidFill>
            </a:endParaRPr>
          </a:p>
        </p:txBody>
      </p:sp>
      <p:sp>
        <p:nvSpPr>
          <p:cNvPr id="6" name="Slide Number Placeholder 5">
            <a:extLst>
              <a:ext uri="{FF2B5EF4-FFF2-40B4-BE49-F238E27FC236}">
                <a16:creationId xmlns:a16="http://schemas.microsoft.com/office/drawing/2014/main" id="{BEFE9FBC-FE22-9D05-9A28-9A8FD20CC59A}"/>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9</a:t>
            </a:fld>
            <a:endParaRPr lang="en-US" dirty="0"/>
          </a:p>
        </p:txBody>
      </p:sp>
      <p:sp>
        <p:nvSpPr>
          <p:cNvPr id="8" name="Slide Number Placeholder 5">
            <a:extLst>
              <a:ext uri="{FF2B5EF4-FFF2-40B4-BE49-F238E27FC236}">
                <a16:creationId xmlns:a16="http://schemas.microsoft.com/office/drawing/2014/main" id="{F2FA4E88-1389-2487-257D-351FA27A171C}"/>
              </a:ext>
            </a:extLst>
          </p:cNvPr>
          <p:cNvSpPr txBox="1">
            <a:spLocks/>
          </p:cNvSpPr>
          <p:nvPr/>
        </p:nvSpPr>
        <p:spPr>
          <a:xfrm>
            <a:off x="5532120" y="6324599"/>
            <a:ext cx="5556504"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413DF310-D60A-17FE-BA44-97E43EE1B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3780538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69B74E40-50FF-5C65-EC6F-4BD93A12E08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7F0E093-60EF-D576-B32F-F1F6FFDBB389}"/>
              </a:ext>
            </a:extLst>
          </p:cNvPr>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a:extLst>
              <a:ext uri="{FF2B5EF4-FFF2-40B4-BE49-F238E27FC236}">
                <a16:creationId xmlns:a16="http://schemas.microsoft.com/office/drawing/2014/main" id="{2569A3FD-2A86-941C-B808-F4E03D866910}"/>
              </a:ext>
            </a:extLst>
          </p:cNvPr>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Slide Number Placeholder 5">
            <a:extLst>
              <a:ext uri="{FF2B5EF4-FFF2-40B4-BE49-F238E27FC236}">
                <a16:creationId xmlns:a16="http://schemas.microsoft.com/office/drawing/2014/main" id="{CB2A8B93-639D-32F8-6BC5-52DAADAE69F9}"/>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10</a:t>
            </a:fld>
            <a:endParaRPr lang="en-US" dirty="0"/>
          </a:p>
        </p:txBody>
      </p:sp>
      <p:sp>
        <p:nvSpPr>
          <p:cNvPr id="8" name="Slide Number Placeholder 5">
            <a:extLst>
              <a:ext uri="{FF2B5EF4-FFF2-40B4-BE49-F238E27FC236}">
                <a16:creationId xmlns:a16="http://schemas.microsoft.com/office/drawing/2014/main" id="{EA54A248-3815-4770-70A3-F63B33C814AF}"/>
              </a:ext>
            </a:extLst>
          </p:cNvPr>
          <p:cNvSpPr txBox="1">
            <a:spLocks/>
          </p:cNvSpPr>
          <p:nvPr/>
        </p:nvSpPr>
        <p:spPr>
          <a:xfrm>
            <a:off x="5513832" y="6324599"/>
            <a:ext cx="5574792"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E4120827-4AB7-776C-D7ED-98752B4583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13" name="Content Placeholder 2">
            <a:extLst>
              <a:ext uri="{FF2B5EF4-FFF2-40B4-BE49-F238E27FC236}">
                <a16:creationId xmlns:a16="http://schemas.microsoft.com/office/drawing/2014/main" id="{79C15246-28F6-7728-3AF7-61912BED7D50}"/>
              </a:ext>
            </a:extLst>
          </p:cNvPr>
          <p:cNvSpPr>
            <a:spLocks noGrp="1"/>
          </p:cNvSpPr>
          <p:nvPr>
            <p:ph idx="1"/>
          </p:nvPr>
        </p:nvSpPr>
        <p:spPr>
          <a:xfrm>
            <a:off x="838200" y="1577975"/>
            <a:ext cx="10515600" cy="4351338"/>
          </a:xfrm>
        </p:spPr>
        <p:txBody>
          <a:bodyPr>
            <a:normAutofit/>
          </a:bodyPr>
          <a:lstStyle/>
          <a:p>
            <a:r>
              <a:rPr lang="en-US" sz="2400" dirty="0"/>
              <a:t>Instead of a single MID, should CBP collect other information to identify the manufacturer, shipper, and exporter for each shipment of goods imported into the United States?</a:t>
            </a:r>
          </a:p>
          <a:p>
            <a:r>
              <a:rPr lang="en-US" sz="2400" dirty="0"/>
              <a:t>Should CBP collect information on the “producer,” rather than the manufacturer, to align with the definitions of producer/production found in 19 CFR part 102 and in trade agreements?</a:t>
            </a:r>
          </a:p>
          <a:p>
            <a:r>
              <a:rPr lang="en-US" sz="2400" dirty="0"/>
              <a:t>Are there other parties or indicators that should be declared to CBP? For example, if an online marketplace facilitated the sale of the imported merchandise to a party in the United States, should that marketplace be identified?</a:t>
            </a:r>
          </a:p>
        </p:txBody>
      </p:sp>
      <p:sp>
        <p:nvSpPr>
          <p:cNvPr id="14" name="Title 1">
            <a:extLst>
              <a:ext uri="{FF2B5EF4-FFF2-40B4-BE49-F238E27FC236}">
                <a16:creationId xmlns:a16="http://schemas.microsoft.com/office/drawing/2014/main" id="{B6545DD8-2700-57CE-B5B1-A2699431E2D2}"/>
              </a:ext>
            </a:extLst>
          </p:cNvPr>
          <p:cNvSpPr txBox="1">
            <a:spLocks/>
          </p:cNvSpPr>
          <p:nvPr/>
        </p:nvSpPr>
        <p:spPr>
          <a:xfrm>
            <a:off x="838200" y="16668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122A42"/>
                </a:solidFill>
              </a:rPr>
              <a:t>How Many Entities?</a:t>
            </a:r>
          </a:p>
        </p:txBody>
      </p:sp>
    </p:spTree>
    <p:extLst>
      <p:ext uri="{BB962C8B-B14F-4D97-AF65-F5344CB8AC3E}">
        <p14:creationId xmlns:p14="http://schemas.microsoft.com/office/powerpoint/2010/main" val="3673455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F0CF53C6-74B4-8855-D90B-87D357C27000}"/>
              </a:ext>
            </a:extLst>
          </p:cNvPr>
          <p:cNvSpPr>
            <a:spLocks noGrp="1"/>
          </p:cNvSpPr>
          <p:nvPr>
            <p:ph type="title"/>
          </p:nvPr>
        </p:nvSpPr>
        <p:spPr>
          <a:xfrm>
            <a:off x="957072" y="309593"/>
            <a:ext cx="10515600" cy="1325563"/>
          </a:xfrm>
        </p:spPr>
        <p:txBody>
          <a:bodyPr>
            <a:normAutofit/>
          </a:bodyPr>
          <a:lstStyle/>
          <a:p>
            <a:r>
              <a:rPr lang="en-US" sz="4000" b="1" dirty="0">
                <a:solidFill>
                  <a:srgbClr val="122A42"/>
                </a:solidFill>
                <a:latin typeface="Aptos Display" panose="020B0004020202020204" pitchFamily="34" charset="0"/>
              </a:rPr>
              <a:t>CBP is Asking Beyond Identifying the Parties in a Transaction</a:t>
            </a:r>
          </a:p>
        </p:txBody>
      </p:sp>
      <p:sp>
        <p:nvSpPr>
          <p:cNvPr id="3" name="Content Placeholder 2">
            <a:extLst>
              <a:ext uri="{FF2B5EF4-FFF2-40B4-BE49-F238E27FC236}">
                <a16:creationId xmlns:a16="http://schemas.microsoft.com/office/drawing/2014/main" id="{AF9471D5-022F-1DD0-C992-BC6A11165A22}"/>
              </a:ext>
            </a:extLst>
          </p:cNvPr>
          <p:cNvSpPr>
            <a:spLocks noGrp="1"/>
          </p:cNvSpPr>
          <p:nvPr>
            <p:ph idx="1"/>
          </p:nvPr>
        </p:nvSpPr>
        <p:spPr>
          <a:xfrm>
            <a:off x="838200" y="1589149"/>
            <a:ext cx="10515600" cy="4351338"/>
          </a:xfrm>
        </p:spPr>
        <p:txBody>
          <a:bodyPr>
            <a:normAutofit/>
          </a:bodyPr>
          <a:lstStyle/>
          <a:p>
            <a:r>
              <a:rPr lang="en-US" sz="3600" dirty="0">
                <a:solidFill>
                  <a:srgbClr val="323232"/>
                </a:solidFill>
              </a:rPr>
              <a:t>What specific software platforms or service providers (e.g., vessel sharing agreements, LOGINK, or other booking platforms) do you or your supply chain partners use to transmit shipping instructions, book freight, or manage logistics data? </a:t>
            </a:r>
          </a:p>
        </p:txBody>
      </p:sp>
      <p:sp>
        <p:nvSpPr>
          <p:cNvPr id="6" name="Slide Number Placeholder 5">
            <a:extLst>
              <a:ext uri="{FF2B5EF4-FFF2-40B4-BE49-F238E27FC236}">
                <a16:creationId xmlns:a16="http://schemas.microsoft.com/office/drawing/2014/main" id="{4CF8FC6B-D5CE-7B95-EB8A-79D4FFBD7D30}"/>
              </a:ext>
            </a:extLst>
          </p:cNvPr>
          <p:cNvSpPr>
            <a:spLocks noGrp="1"/>
          </p:cNvSpPr>
          <p:nvPr>
            <p:ph type="sldNum" sz="quarter" idx="12"/>
          </p:nvPr>
        </p:nvSpPr>
        <p:spPr>
          <a:xfrm>
            <a:off x="8610600" y="6284974"/>
            <a:ext cx="2743200" cy="365125"/>
          </a:xfrm>
        </p:spPr>
        <p:txBody>
          <a:bodyPr/>
          <a:lstStyle/>
          <a:p>
            <a:fld id="{A05A37A2-5682-474A-BBA9-258361E141B0}" type="slidenum">
              <a:rPr lang="en-US" smtClean="0"/>
              <a:t>11</a:t>
            </a:fld>
            <a:endParaRPr lang="en-US" dirty="0"/>
          </a:p>
        </p:txBody>
      </p:sp>
      <p:sp>
        <p:nvSpPr>
          <p:cNvPr id="8" name="Slide Number Placeholder 5">
            <a:extLst>
              <a:ext uri="{FF2B5EF4-FFF2-40B4-BE49-F238E27FC236}">
                <a16:creationId xmlns:a16="http://schemas.microsoft.com/office/drawing/2014/main" id="{E262501F-035B-416D-479E-72AA77070628}"/>
              </a:ext>
            </a:extLst>
          </p:cNvPr>
          <p:cNvSpPr txBox="1">
            <a:spLocks/>
          </p:cNvSpPr>
          <p:nvPr/>
        </p:nvSpPr>
        <p:spPr>
          <a:xfrm>
            <a:off x="5495544" y="6324599"/>
            <a:ext cx="559308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511B69F8-01CD-D66D-4730-23E7147F51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281502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3" name="Rectangle 12"/>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C0181644-E5C9-65B3-AD4F-BBC4A1A61F79}"/>
              </a:ext>
            </a:extLst>
          </p:cNvPr>
          <p:cNvSpPr>
            <a:spLocks noGrp="1"/>
          </p:cNvSpPr>
          <p:nvPr>
            <p:ph type="title"/>
          </p:nvPr>
        </p:nvSpPr>
        <p:spPr/>
        <p:txBody>
          <a:bodyPr>
            <a:normAutofit/>
          </a:bodyPr>
          <a:lstStyle/>
          <a:p>
            <a:r>
              <a:rPr lang="en-US" sz="3600" b="1" dirty="0">
                <a:solidFill>
                  <a:srgbClr val="122A42"/>
                </a:solidFill>
                <a:latin typeface="Aptos Display" panose="020B0004020202020204" pitchFamily="34" charset="0"/>
              </a:rPr>
              <a:t>Global Business Identifiers (GBI)</a:t>
            </a:r>
            <a:endParaRPr lang="en-US" sz="3600" dirty="0">
              <a:latin typeface="Aptos Display" panose="020B0004020202020204" pitchFamily="34" charset="0"/>
            </a:endParaRPr>
          </a:p>
        </p:txBody>
      </p:sp>
      <p:pic>
        <p:nvPicPr>
          <p:cNvPr id="5" name="Picture 4">
            <a:extLst>
              <a:ext uri="{FF2B5EF4-FFF2-40B4-BE49-F238E27FC236}">
                <a16:creationId xmlns:a16="http://schemas.microsoft.com/office/drawing/2014/main" id="{24EBA4E9-8F9A-47BB-1F04-74A40AB9C8D4}"/>
              </a:ext>
            </a:extLst>
          </p:cNvPr>
          <p:cNvPicPr>
            <a:picLocks noChangeAspect="1"/>
          </p:cNvPicPr>
          <p:nvPr/>
        </p:nvPicPr>
        <p:blipFill>
          <a:blip r:embed="rId2"/>
          <a:stretch>
            <a:fillRect/>
          </a:stretch>
        </p:blipFill>
        <p:spPr>
          <a:xfrm>
            <a:off x="5200650" y="3241322"/>
            <a:ext cx="1790700" cy="381000"/>
          </a:xfrm>
          <a:prstGeom prst="rect">
            <a:avLst/>
          </a:prstGeom>
        </p:spPr>
      </p:pic>
      <p:sp>
        <p:nvSpPr>
          <p:cNvPr id="9" name="Content Placeholder 8">
            <a:extLst>
              <a:ext uri="{FF2B5EF4-FFF2-40B4-BE49-F238E27FC236}">
                <a16:creationId xmlns:a16="http://schemas.microsoft.com/office/drawing/2014/main" id="{D29DF217-10EB-018A-ABCD-D09D68D89E33}"/>
              </a:ext>
            </a:extLst>
          </p:cNvPr>
          <p:cNvSpPr>
            <a:spLocks noGrp="1"/>
          </p:cNvSpPr>
          <p:nvPr>
            <p:ph idx="1"/>
          </p:nvPr>
        </p:nvSpPr>
        <p:spPr>
          <a:xfrm>
            <a:off x="587022" y="1444978"/>
            <a:ext cx="10404066" cy="5041977"/>
          </a:xfrm>
        </p:spPr>
        <p:txBody>
          <a:bodyPr>
            <a:normAutofit/>
          </a:bodyPr>
          <a:lstStyle/>
          <a:p>
            <a:endParaRPr lang="en-US" sz="2900" dirty="0"/>
          </a:p>
          <a:p>
            <a:r>
              <a:rPr lang="en-US" sz="2900" dirty="0"/>
              <a:t>9 Questions</a:t>
            </a:r>
          </a:p>
        </p:txBody>
      </p:sp>
      <p:sp>
        <p:nvSpPr>
          <p:cNvPr id="3" name="Slide Number Placeholder 2">
            <a:extLst>
              <a:ext uri="{FF2B5EF4-FFF2-40B4-BE49-F238E27FC236}">
                <a16:creationId xmlns:a16="http://schemas.microsoft.com/office/drawing/2014/main" id="{3EC49A02-7703-433F-5D7E-0B568B80B786}"/>
              </a:ext>
            </a:extLst>
          </p:cNvPr>
          <p:cNvSpPr>
            <a:spLocks noGrp="1"/>
          </p:cNvSpPr>
          <p:nvPr>
            <p:ph type="sldNum" sz="quarter" idx="12"/>
          </p:nvPr>
        </p:nvSpPr>
        <p:spPr>
          <a:xfrm>
            <a:off x="8610600" y="6275830"/>
            <a:ext cx="2743200" cy="365125"/>
          </a:xfrm>
        </p:spPr>
        <p:txBody>
          <a:bodyPr/>
          <a:lstStyle/>
          <a:p>
            <a:fld id="{A05A37A2-5682-474A-BBA9-258361E141B0}" type="slidenum">
              <a:rPr lang="en-US" smtClean="0"/>
              <a:t>12</a:t>
            </a:fld>
            <a:endParaRPr lang="en-US" dirty="0"/>
          </a:p>
        </p:txBody>
      </p:sp>
      <p:sp>
        <p:nvSpPr>
          <p:cNvPr id="6" name="Slide Number Placeholder 5">
            <a:extLst>
              <a:ext uri="{FF2B5EF4-FFF2-40B4-BE49-F238E27FC236}">
                <a16:creationId xmlns:a16="http://schemas.microsoft.com/office/drawing/2014/main" id="{B4F74933-B1EE-B004-518F-88C61D9B7AB5}"/>
              </a:ext>
            </a:extLst>
          </p:cNvPr>
          <p:cNvSpPr txBox="1">
            <a:spLocks/>
          </p:cNvSpPr>
          <p:nvPr/>
        </p:nvSpPr>
        <p:spPr>
          <a:xfrm>
            <a:off x="5504688" y="6324599"/>
            <a:ext cx="5583936"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8" name="Picture 7">
            <a:extLst>
              <a:ext uri="{FF2B5EF4-FFF2-40B4-BE49-F238E27FC236}">
                <a16:creationId xmlns:a16="http://schemas.microsoft.com/office/drawing/2014/main" id="{5E268EA6-09BC-0E6A-967B-C5F92FDC1E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285821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3A54E082-5714-6C69-7604-50FDF56D545C}"/>
              </a:ext>
            </a:extLst>
          </p:cNvPr>
          <p:cNvSpPr>
            <a:spLocks noGrp="1"/>
          </p:cNvSpPr>
          <p:nvPr>
            <p:ph type="title"/>
          </p:nvPr>
        </p:nvSpPr>
        <p:spPr/>
        <p:txBody>
          <a:bodyPr>
            <a:normAutofit/>
          </a:bodyPr>
          <a:lstStyle/>
          <a:p>
            <a:r>
              <a:rPr lang="en-US" sz="3600" b="1" dirty="0">
                <a:solidFill>
                  <a:srgbClr val="122A42"/>
                </a:solidFill>
              </a:rPr>
              <a:t>NCAP Test - Global Business Identifiers for Parties</a:t>
            </a:r>
          </a:p>
        </p:txBody>
      </p:sp>
      <p:sp>
        <p:nvSpPr>
          <p:cNvPr id="3" name="Content Placeholder 2">
            <a:extLst>
              <a:ext uri="{FF2B5EF4-FFF2-40B4-BE49-F238E27FC236}">
                <a16:creationId xmlns:a16="http://schemas.microsoft.com/office/drawing/2014/main" id="{67B21D60-91C3-E099-8C06-6EF0CF51FB6E}"/>
              </a:ext>
            </a:extLst>
          </p:cNvPr>
          <p:cNvSpPr>
            <a:spLocks noGrp="1"/>
          </p:cNvSpPr>
          <p:nvPr>
            <p:ph idx="1"/>
          </p:nvPr>
        </p:nvSpPr>
        <p:spPr>
          <a:xfrm>
            <a:off x="838200" y="1542161"/>
            <a:ext cx="10515600" cy="4351338"/>
          </a:xfrm>
        </p:spPr>
        <p:txBody>
          <a:bodyPr>
            <a:normAutofit/>
          </a:bodyPr>
          <a:lstStyle/>
          <a:p>
            <a:r>
              <a:rPr lang="en-US" sz="2600" dirty="0">
                <a:solidFill>
                  <a:srgbClr val="323232"/>
                </a:solidFill>
              </a:rPr>
              <a:t>Manufacturer (or supplier)—The party that last manufactures, assembles, produces, or grows the goods or the party supplying the finished goods in the country from which the goods are leaving for the United States.</a:t>
            </a:r>
          </a:p>
          <a:p>
            <a:r>
              <a:rPr lang="en-US" sz="2600" dirty="0">
                <a:solidFill>
                  <a:srgbClr val="323232"/>
                </a:solidFill>
              </a:rPr>
              <a:t>Shipper—The party that enters into a contract for carriage with, and arranges for delivery of the goods to, a carrier or transport intermediary for transportation to the United States.</a:t>
            </a:r>
          </a:p>
          <a:p>
            <a:r>
              <a:rPr lang="en-US" sz="2600" dirty="0">
                <a:solidFill>
                  <a:srgbClr val="323232"/>
                </a:solidFill>
              </a:rPr>
              <a:t>Seller—The last known party by whom the goods are sold or agreed to be sold. If the goods are to be imported otherwise than in pursuance of a purchase, the owner of the goods must be provided.</a:t>
            </a:r>
          </a:p>
          <a:p>
            <a:endParaRPr lang="en-US" sz="1400" dirty="0">
              <a:solidFill>
                <a:srgbClr val="323232"/>
              </a:solidFill>
            </a:endParaRPr>
          </a:p>
        </p:txBody>
      </p:sp>
      <p:sp>
        <p:nvSpPr>
          <p:cNvPr id="6" name="Slide Number Placeholder 5">
            <a:extLst>
              <a:ext uri="{FF2B5EF4-FFF2-40B4-BE49-F238E27FC236}">
                <a16:creationId xmlns:a16="http://schemas.microsoft.com/office/drawing/2014/main" id="{6C31D1FB-8CF7-CF1C-EBF2-BBB5EDBC5F01}"/>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13</a:t>
            </a:fld>
            <a:endParaRPr lang="en-US" dirty="0"/>
          </a:p>
        </p:txBody>
      </p:sp>
      <p:sp>
        <p:nvSpPr>
          <p:cNvPr id="8" name="Slide Number Placeholder 5">
            <a:extLst>
              <a:ext uri="{FF2B5EF4-FFF2-40B4-BE49-F238E27FC236}">
                <a16:creationId xmlns:a16="http://schemas.microsoft.com/office/drawing/2014/main" id="{1A6BF53A-C6B3-8567-B7AE-FCCED4642F39}"/>
              </a:ext>
            </a:extLst>
          </p:cNvPr>
          <p:cNvSpPr txBox="1">
            <a:spLocks/>
          </p:cNvSpPr>
          <p:nvPr/>
        </p:nvSpPr>
        <p:spPr>
          <a:xfrm>
            <a:off x="5541264" y="6324599"/>
            <a:ext cx="554736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BE45833D-6DB8-E4C3-3C00-82BA41C7AD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1274740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8C08473F-E378-763E-8478-2C7239F97BBF}"/>
              </a:ext>
            </a:extLst>
          </p:cNvPr>
          <p:cNvSpPr>
            <a:spLocks noGrp="1"/>
          </p:cNvSpPr>
          <p:nvPr>
            <p:ph type="title"/>
          </p:nvPr>
        </p:nvSpPr>
        <p:spPr/>
        <p:txBody>
          <a:bodyPr>
            <a:normAutofit/>
          </a:bodyPr>
          <a:lstStyle/>
          <a:p>
            <a:r>
              <a:rPr lang="en-US" sz="4000" b="1" dirty="0">
                <a:solidFill>
                  <a:srgbClr val="122A42"/>
                </a:solidFill>
              </a:rPr>
              <a:t>Rather than Entity GBI, Product Identifier?</a:t>
            </a:r>
          </a:p>
        </p:txBody>
      </p:sp>
      <p:sp>
        <p:nvSpPr>
          <p:cNvPr id="3" name="Content Placeholder 2">
            <a:extLst>
              <a:ext uri="{FF2B5EF4-FFF2-40B4-BE49-F238E27FC236}">
                <a16:creationId xmlns:a16="http://schemas.microsoft.com/office/drawing/2014/main" id="{D2F7BFDF-52B9-07FA-0D89-79A804414116}"/>
              </a:ext>
            </a:extLst>
          </p:cNvPr>
          <p:cNvSpPr>
            <a:spLocks noGrp="1"/>
          </p:cNvSpPr>
          <p:nvPr>
            <p:ph idx="1"/>
          </p:nvPr>
        </p:nvSpPr>
        <p:spPr>
          <a:xfrm>
            <a:off x="1021080" y="1469388"/>
            <a:ext cx="9713976" cy="4351338"/>
          </a:xfrm>
        </p:spPr>
        <p:txBody>
          <a:bodyPr>
            <a:normAutofit/>
          </a:bodyPr>
          <a:lstStyle/>
          <a:p>
            <a:r>
              <a:rPr lang="en-US" sz="3200" dirty="0">
                <a:solidFill>
                  <a:srgbClr val="323232"/>
                </a:solidFill>
              </a:rPr>
              <a:t>Rather than an entity-level identifier, is it more or less feasible for importers to obtain and disclose to CBP a single product-level identifier for each shipment that provides detailed information about the imported good’s supply chain and production methods, such as the manufacturer’s product identifier (e.g., model or style number) or key specifications (e.g. composition, grade, or size)?</a:t>
            </a:r>
          </a:p>
          <a:p>
            <a:endParaRPr lang="en-US" sz="3200" dirty="0"/>
          </a:p>
        </p:txBody>
      </p:sp>
      <p:sp>
        <p:nvSpPr>
          <p:cNvPr id="6" name="Slide Number Placeholder 5">
            <a:extLst>
              <a:ext uri="{FF2B5EF4-FFF2-40B4-BE49-F238E27FC236}">
                <a16:creationId xmlns:a16="http://schemas.microsoft.com/office/drawing/2014/main" id="{1F855665-B479-D0C7-4EB5-731121137E59}"/>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14</a:t>
            </a:fld>
            <a:endParaRPr lang="en-US" dirty="0"/>
          </a:p>
        </p:txBody>
      </p:sp>
      <p:sp>
        <p:nvSpPr>
          <p:cNvPr id="8" name="Slide Number Placeholder 5">
            <a:extLst>
              <a:ext uri="{FF2B5EF4-FFF2-40B4-BE49-F238E27FC236}">
                <a16:creationId xmlns:a16="http://schemas.microsoft.com/office/drawing/2014/main" id="{D2361231-26C0-08FF-EE41-1643336AE030}"/>
              </a:ext>
            </a:extLst>
          </p:cNvPr>
          <p:cNvSpPr txBox="1">
            <a:spLocks/>
          </p:cNvSpPr>
          <p:nvPr/>
        </p:nvSpPr>
        <p:spPr>
          <a:xfrm>
            <a:off x="5532120" y="6324599"/>
            <a:ext cx="5556504"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8CFE3AF6-38E0-AE71-366F-D180C44D16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3169284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ECD575AD-BEF4-F15B-0F6C-3E2A125C15E1}"/>
              </a:ext>
            </a:extLst>
          </p:cNvPr>
          <p:cNvSpPr>
            <a:spLocks noGrp="1"/>
          </p:cNvSpPr>
          <p:nvPr>
            <p:ph type="title"/>
          </p:nvPr>
        </p:nvSpPr>
        <p:spPr/>
        <p:txBody>
          <a:bodyPr>
            <a:normAutofit/>
          </a:bodyPr>
          <a:lstStyle/>
          <a:p>
            <a:r>
              <a:rPr lang="en-US" sz="3600" b="1" dirty="0">
                <a:solidFill>
                  <a:srgbClr val="122A42"/>
                </a:solidFill>
              </a:rPr>
              <a:t>Innovative Technical Approaches for Supply Chain Tracing</a:t>
            </a:r>
          </a:p>
        </p:txBody>
      </p:sp>
      <p:sp>
        <p:nvSpPr>
          <p:cNvPr id="3" name="Content Placeholder 2">
            <a:extLst>
              <a:ext uri="{FF2B5EF4-FFF2-40B4-BE49-F238E27FC236}">
                <a16:creationId xmlns:a16="http://schemas.microsoft.com/office/drawing/2014/main" id="{0263320A-42F9-09A6-BC9E-47769A3F7F52}"/>
              </a:ext>
            </a:extLst>
          </p:cNvPr>
          <p:cNvSpPr>
            <a:spLocks noGrp="1"/>
          </p:cNvSpPr>
          <p:nvPr>
            <p:ph idx="1"/>
          </p:nvPr>
        </p:nvSpPr>
        <p:spPr>
          <a:xfrm>
            <a:off x="838200" y="1344168"/>
            <a:ext cx="10515600" cy="2866675"/>
          </a:xfrm>
        </p:spPr>
        <p:txBody>
          <a:bodyPr>
            <a:normAutofit/>
          </a:bodyPr>
          <a:lstStyle/>
          <a:p>
            <a:endParaRPr lang="en-US" sz="3200" dirty="0">
              <a:solidFill>
                <a:srgbClr val="323232"/>
              </a:solidFill>
            </a:endParaRPr>
          </a:p>
          <a:p>
            <a:r>
              <a:rPr lang="en-US" sz="3200" dirty="0">
                <a:solidFill>
                  <a:srgbClr val="323232"/>
                </a:solidFill>
              </a:rPr>
              <a:t>10 Questions</a:t>
            </a:r>
            <a:endParaRPr lang="en-US" sz="2400" dirty="0">
              <a:solidFill>
                <a:srgbClr val="323232"/>
              </a:solidFill>
            </a:endParaRPr>
          </a:p>
        </p:txBody>
      </p:sp>
      <p:sp>
        <p:nvSpPr>
          <p:cNvPr id="6" name="Slide Number Placeholder 5">
            <a:extLst>
              <a:ext uri="{FF2B5EF4-FFF2-40B4-BE49-F238E27FC236}">
                <a16:creationId xmlns:a16="http://schemas.microsoft.com/office/drawing/2014/main" id="{4C60EA81-B68D-C910-8982-90164773139E}"/>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15</a:t>
            </a:fld>
            <a:endParaRPr lang="en-US" dirty="0"/>
          </a:p>
        </p:txBody>
      </p:sp>
      <p:sp>
        <p:nvSpPr>
          <p:cNvPr id="8" name="Slide Number Placeholder 5">
            <a:extLst>
              <a:ext uri="{FF2B5EF4-FFF2-40B4-BE49-F238E27FC236}">
                <a16:creationId xmlns:a16="http://schemas.microsoft.com/office/drawing/2014/main" id="{15801D6C-8CAA-B9B5-06F8-402EF86DBE42}"/>
              </a:ext>
            </a:extLst>
          </p:cNvPr>
          <p:cNvSpPr txBox="1">
            <a:spLocks/>
          </p:cNvSpPr>
          <p:nvPr/>
        </p:nvSpPr>
        <p:spPr>
          <a:xfrm>
            <a:off x="5550408" y="6324599"/>
            <a:ext cx="5538216"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6A0E2C97-2EFC-7498-839C-376C5C9D48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2748625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B82B8485-394A-295F-5EBE-F56FCD202F44}"/>
              </a:ext>
            </a:extLst>
          </p:cNvPr>
          <p:cNvSpPr>
            <a:spLocks noGrp="1"/>
          </p:cNvSpPr>
          <p:nvPr>
            <p:ph type="title"/>
          </p:nvPr>
        </p:nvSpPr>
        <p:spPr/>
        <p:txBody>
          <a:bodyPr>
            <a:normAutofit/>
          </a:bodyPr>
          <a:lstStyle/>
          <a:p>
            <a:r>
              <a:rPr lang="en-US" sz="3600" b="1" dirty="0">
                <a:solidFill>
                  <a:srgbClr val="122A42"/>
                </a:solidFill>
              </a:rPr>
              <a:t>Transshipment Concerns and KYC</a:t>
            </a:r>
          </a:p>
        </p:txBody>
      </p:sp>
      <p:sp>
        <p:nvSpPr>
          <p:cNvPr id="3" name="Content Placeholder 2">
            <a:extLst>
              <a:ext uri="{FF2B5EF4-FFF2-40B4-BE49-F238E27FC236}">
                <a16:creationId xmlns:a16="http://schemas.microsoft.com/office/drawing/2014/main" id="{0060D486-70F5-1B2A-3E0C-5103D0C1C426}"/>
              </a:ext>
            </a:extLst>
          </p:cNvPr>
          <p:cNvSpPr>
            <a:spLocks noGrp="1"/>
          </p:cNvSpPr>
          <p:nvPr>
            <p:ph idx="1"/>
          </p:nvPr>
        </p:nvSpPr>
        <p:spPr>
          <a:xfrm>
            <a:off x="838200" y="1469009"/>
            <a:ext cx="10515600" cy="4351338"/>
          </a:xfrm>
        </p:spPr>
        <p:txBody>
          <a:bodyPr>
            <a:normAutofit/>
          </a:bodyPr>
          <a:lstStyle/>
          <a:p>
            <a:r>
              <a:rPr lang="en-US" dirty="0">
                <a:solidFill>
                  <a:srgbClr val="323232"/>
                </a:solidFill>
              </a:rPr>
              <a:t>Transshipment concerns about revenue and the nation’s economic security</a:t>
            </a:r>
          </a:p>
          <a:p>
            <a:r>
              <a:rPr lang="en-US" dirty="0">
                <a:solidFill>
                  <a:srgbClr val="323232"/>
                </a:solidFill>
              </a:rPr>
              <a:t>The White House recently published The Great Transshipment Scam (Link below) to outline the concern about the transshipment.</a:t>
            </a:r>
          </a:p>
          <a:p>
            <a:r>
              <a:rPr lang="en-US" dirty="0">
                <a:solidFill>
                  <a:srgbClr val="323232"/>
                </a:solidFill>
                <a:hlinkClick r:id="rId2"/>
              </a:rPr>
              <a:t>The Great Transshipment Scam – The White House</a:t>
            </a:r>
            <a:endParaRPr lang="en-US" dirty="0">
              <a:solidFill>
                <a:srgbClr val="323232"/>
              </a:solidFill>
            </a:endParaRPr>
          </a:p>
          <a:p>
            <a:r>
              <a:rPr lang="en-US" dirty="0">
                <a:solidFill>
                  <a:srgbClr val="323232"/>
                </a:solidFill>
              </a:rPr>
              <a:t>What technologies currently exist to assign unique entity identifiers and tamper-proof credentials documenting the movement of goods? Are these technologies currently used by the private sector? </a:t>
            </a:r>
          </a:p>
          <a:p>
            <a:endParaRPr lang="en-US" dirty="0"/>
          </a:p>
        </p:txBody>
      </p:sp>
      <p:sp>
        <p:nvSpPr>
          <p:cNvPr id="6" name="Slide Number Placeholder 5">
            <a:extLst>
              <a:ext uri="{FF2B5EF4-FFF2-40B4-BE49-F238E27FC236}">
                <a16:creationId xmlns:a16="http://schemas.microsoft.com/office/drawing/2014/main" id="{ED633E54-9F06-ED3C-9659-2F3D4F498A49}"/>
              </a:ext>
            </a:extLst>
          </p:cNvPr>
          <p:cNvSpPr>
            <a:spLocks noGrp="1"/>
          </p:cNvSpPr>
          <p:nvPr>
            <p:ph type="sldNum" sz="quarter" idx="12"/>
          </p:nvPr>
        </p:nvSpPr>
        <p:spPr>
          <a:xfrm>
            <a:off x="8610600" y="6296216"/>
            <a:ext cx="2743200" cy="365125"/>
          </a:xfrm>
        </p:spPr>
        <p:txBody>
          <a:bodyPr/>
          <a:lstStyle/>
          <a:p>
            <a:fld id="{A05A37A2-5682-474A-BBA9-258361E141B0}" type="slidenum">
              <a:rPr lang="en-US" smtClean="0"/>
              <a:t>16</a:t>
            </a:fld>
            <a:endParaRPr lang="en-US" dirty="0"/>
          </a:p>
        </p:txBody>
      </p:sp>
      <p:sp>
        <p:nvSpPr>
          <p:cNvPr id="8" name="Slide Number Placeholder 5">
            <a:extLst>
              <a:ext uri="{FF2B5EF4-FFF2-40B4-BE49-F238E27FC236}">
                <a16:creationId xmlns:a16="http://schemas.microsoft.com/office/drawing/2014/main" id="{F7A524FF-C491-25AD-9472-1035EEC2C399}"/>
              </a:ext>
            </a:extLst>
          </p:cNvPr>
          <p:cNvSpPr txBox="1">
            <a:spLocks/>
          </p:cNvSpPr>
          <p:nvPr/>
        </p:nvSpPr>
        <p:spPr>
          <a:xfrm>
            <a:off x="5541264" y="6324599"/>
            <a:ext cx="554736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8F3B848C-1290-1024-04C5-B49D2F2CFE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422321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7241CBA2-D4AE-4F0C-9132-E4B0192FA45D}"/>
              </a:ext>
            </a:extLst>
          </p:cNvPr>
          <p:cNvSpPr>
            <a:spLocks noGrp="1"/>
          </p:cNvSpPr>
          <p:nvPr>
            <p:ph type="title"/>
          </p:nvPr>
        </p:nvSpPr>
        <p:spPr/>
        <p:txBody>
          <a:bodyPr>
            <a:normAutofit/>
          </a:bodyPr>
          <a:lstStyle/>
          <a:p>
            <a:r>
              <a:rPr lang="en-US" sz="4000" b="1" dirty="0">
                <a:solidFill>
                  <a:srgbClr val="122A42"/>
                </a:solidFill>
              </a:rPr>
              <a:t>Supply Chain Mapping </a:t>
            </a:r>
          </a:p>
        </p:txBody>
      </p:sp>
      <p:sp>
        <p:nvSpPr>
          <p:cNvPr id="3" name="Content Placeholder 2">
            <a:extLst>
              <a:ext uri="{FF2B5EF4-FFF2-40B4-BE49-F238E27FC236}">
                <a16:creationId xmlns:a16="http://schemas.microsoft.com/office/drawing/2014/main" id="{A8A74CC6-A951-4239-9E45-3485AF7DE0CD}"/>
              </a:ext>
            </a:extLst>
          </p:cNvPr>
          <p:cNvSpPr>
            <a:spLocks noGrp="1"/>
          </p:cNvSpPr>
          <p:nvPr>
            <p:ph idx="1"/>
          </p:nvPr>
        </p:nvSpPr>
        <p:spPr>
          <a:xfrm>
            <a:off x="838200" y="1532223"/>
            <a:ext cx="10515600" cy="4351338"/>
          </a:xfrm>
        </p:spPr>
        <p:txBody>
          <a:bodyPr>
            <a:normAutofit/>
          </a:bodyPr>
          <a:lstStyle/>
          <a:p>
            <a:r>
              <a:rPr lang="en-US" sz="3200" dirty="0"/>
              <a:t>Concern about Forced Labor is another reason to map the supply chain.</a:t>
            </a:r>
          </a:p>
          <a:p>
            <a:r>
              <a:rPr lang="en-US" sz="3200" dirty="0"/>
              <a:t>Adverse inference </a:t>
            </a:r>
          </a:p>
          <a:p>
            <a:r>
              <a:rPr lang="en-US" sz="3200" dirty="0"/>
              <a:t>https://www.cbp.gov/sites/default/files/2026-06/fld_importer_guidance_final_06092026_0.pdf</a:t>
            </a:r>
          </a:p>
        </p:txBody>
      </p:sp>
      <p:sp>
        <p:nvSpPr>
          <p:cNvPr id="6" name="Slide Number Placeholder 5">
            <a:extLst>
              <a:ext uri="{FF2B5EF4-FFF2-40B4-BE49-F238E27FC236}">
                <a16:creationId xmlns:a16="http://schemas.microsoft.com/office/drawing/2014/main" id="{61440317-81F6-8917-07AF-F644A9DCE222}"/>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17</a:t>
            </a:fld>
            <a:endParaRPr lang="en-US" dirty="0"/>
          </a:p>
        </p:txBody>
      </p:sp>
      <p:sp>
        <p:nvSpPr>
          <p:cNvPr id="8" name="Slide Number Placeholder 5">
            <a:extLst>
              <a:ext uri="{FF2B5EF4-FFF2-40B4-BE49-F238E27FC236}">
                <a16:creationId xmlns:a16="http://schemas.microsoft.com/office/drawing/2014/main" id="{E57A6AA2-578B-89F7-AB22-C6982814EF7D}"/>
              </a:ext>
            </a:extLst>
          </p:cNvPr>
          <p:cNvSpPr txBox="1">
            <a:spLocks/>
          </p:cNvSpPr>
          <p:nvPr/>
        </p:nvSpPr>
        <p:spPr>
          <a:xfrm>
            <a:off x="5513832" y="6324599"/>
            <a:ext cx="5574792"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3D051C51-840B-0DE5-1F17-ADF1733514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3500972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345A473F-1194-0E93-5235-7FD6C22A482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5D19FA9-E33F-4E55-770E-F83991E5D6A0}"/>
              </a:ext>
            </a:extLst>
          </p:cNvPr>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a:extLst>
              <a:ext uri="{FF2B5EF4-FFF2-40B4-BE49-F238E27FC236}">
                <a16:creationId xmlns:a16="http://schemas.microsoft.com/office/drawing/2014/main" id="{AFFCA4EA-1607-C939-DEDB-503EE5FFF68D}"/>
              </a:ext>
            </a:extLst>
          </p:cNvPr>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A59C2478-028C-2FB4-3E3F-B53BB17D5AD5}"/>
              </a:ext>
            </a:extLst>
          </p:cNvPr>
          <p:cNvSpPr>
            <a:spLocks noGrp="1"/>
          </p:cNvSpPr>
          <p:nvPr>
            <p:ph type="title"/>
          </p:nvPr>
        </p:nvSpPr>
        <p:spPr/>
        <p:txBody>
          <a:bodyPr>
            <a:normAutofit/>
          </a:bodyPr>
          <a:lstStyle/>
          <a:p>
            <a:r>
              <a:rPr lang="en-US" sz="3200" b="1" dirty="0">
                <a:solidFill>
                  <a:srgbClr val="122A42"/>
                </a:solidFill>
              </a:rPr>
              <a:t>Expanding CTPAT Program Requirements and Benefits</a:t>
            </a:r>
            <a:r>
              <a:rPr lang="en-US" sz="2800" b="1" dirty="0">
                <a:solidFill>
                  <a:srgbClr val="122A42"/>
                </a:solidFill>
              </a:rPr>
              <a:t>	</a:t>
            </a:r>
          </a:p>
        </p:txBody>
      </p:sp>
      <p:sp>
        <p:nvSpPr>
          <p:cNvPr id="3" name="Content Placeholder 2">
            <a:extLst>
              <a:ext uri="{FF2B5EF4-FFF2-40B4-BE49-F238E27FC236}">
                <a16:creationId xmlns:a16="http://schemas.microsoft.com/office/drawing/2014/main" id="{2BF9FEEA-F06F-9A50-4DA9-E1CBED71AD9E}"/>
              </a:ext>
            </a:extLst>
          </p:cNvPr>
          <p:cNvSpPr>
            <a:spLocks noGrp="1"/>
          </p:cNvSpPr>
          <p:nvPr>
            <p:ph idx="1"/>
          </p:nvPr>
        </p:nvSpPr>
        <p:spPr>
          <a:xfrm>
            <a:off x="838200" y="1532223"/>
            <a:ext cx="10515600" cy="4351338"/>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6 Questions </a:t>
            </a:r>
          </a:p>
        </p:txBody>
      </p:sp>
      <p:sp>
        <p:nvSpPr>
          <p:cNvPr id="6" name="Slide Number Placeholder 5">
            <a:extLst>
              <a:ext uri="{FF2B5EF4-FFF2-40B4-BE49-F238E27FC236}">
                <a16:creationId xmlns:a16="http://schemas.microsoft.com/office/drawing/2014/main" id="{63FB52A3-1A99-9DC0-1B1D-70C372A3326F}"/>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18</a:t>
            </a:fld>
            <a:endParaRPr lang="en-US" dirty="0"/>
          </a:p>
        </p:txBody>
      </p:sp>
      <p:sp>
        <p:nvSpPr>
          <p:cNvPr id="8" name="Slide Number Placeholder 5">
            <a:extLst>
              <a:ext uri="{FF2B5EF4-FFF2-40B4-BE49-F238E27FC236}">
                <a16:creationId xmlns:a16="http://schemas.microsoft.com/office/drawing/2014/main" id="{AE4A3D8E-971C-1F77-2D14-6055166B7A03}"/>
              </a:ext>
            </a:extLst>
          </p:cNvPr>
          <p:cNvSpPr txBox="1">
            <a:spLocks/>
          </p:cNvSpPr>
          <p:nvPr/>
        </p:nvSpPr>
        <p:spPr>
          <a:xfrm>
            <a:off x="5522976" y="6324599"/>
            <a:ext cx="5565648"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2F764F42-C4F6-D967-A78F-CAB593C080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4060783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4385E327-E1BE-B3F7-C68E-CFABDB93C2F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5D4A1B1-F471-72CD-B7CD-0ED2407A9E9F}"/>
              </a:ext>
            </a:extLst>
          </p:cNvPr>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a:extLst>
              <a:ext uri="{FF2B5EF4-FFF2-40B4-BE49-F238E27FC236}">
                <a16:creationId xmlns:a16="http://schemas.microsoft.com/office/drawing/2014/main" id="{706C3298-FE69-0B51-7439-80A4DFFB81AF}"/>
              </a:ext>
            </a:extLst>
          </p:cNvPr>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CCAB5F9D-B81D-5BAA-F3A1-351FEEDEDA36}"/>
              </a:ext>
            </a:extLst>
          </p:cNvPr>
          <p:cNvSpPr>
            <a:spLocks noGrp="1"/>
          </p:cNvSpPr>
          <p:nvPr>
            <p:ph type="title"/>
          </p:nvPr>
        </p:nvSpPr>
        <p:spPr/>
        <p:txBody>
          <a:bodyPr>
            <a:normAutofit/>
          </a:bodyPr>
          <a:lstStyle/>
          <a:p>
            <a:r>
              <a:rPr lang="en-US" sz="4000" b="1" dirty="0">
                <a:solidFill>
                  <a:srgbClr val="122A42"/>
                </a:solidFill>
              </a:rPr>
              <a:t>CTPAT Partners</a:t>
            </a:r>
          </a:p>
        </p:txBody>
      </p:sp>
      <p:sp>
        <p:nvSpPr>
          <p:cNvPr id="3" name="Content Placeholder 2">
            <a:extLst>
              <a:ext uri="{FF2B5EF4-FFF2-40B4-BE49-F238E27FC236}">
                <a16:creationId xmlns:a16="http://schemas.microsoft.com/office/drawing/2014/main" id="{10C2C3AF-FDCA-6555-7C28-4768AFF4BBAF}"/>
              </a:ext>
            </a:extLst>
          </p:cNvPr>
          <p:cNvSpPr>
            <a:spLocks noGrp="1"/>
          </p:cNvSpPr>
          <p:nvPr>
            <p:ph idx="1"/>
          </p:nvPr>
        </p:nvSpPr>
        <p:spPr>
          <a:xfrm>
            <a:off x="838200" y="1712914"/>
            <a:ext cx="10515600" cy="4351338"/>
          </a:xfrm>
        </p:spPr>
        <p:txBody>
          <a:bodyPr>
            <a:noAutofit/>
          </a:bodyPr>
          <a:lstStyle/>
          <a:p>
            <a:r>
              <a:rPr lang="en-US" dirty="0"/>
              <a:t>Importers of record (including non-resident Canadian IORs) </a:t>
            </a:r>
          </a:p>
          <a:p>
            <a:r>
              <a:rPr lang="en-US" dirty="0"/>
              <a:t>Licensed Customs brokers; </a:t>
            </a:r>
          </a:p>
          <a:p>
            <a:r>
              <a:rPr lang="en-US" dirty="0"/>
              <a:t>Air, land, sea, and rail carriers (including US and MX highway carriers); </a:t>
            </a:r>
          </a:p>
          <a:p>
            <a:r>
              <a:rPr lang="en-US" dirty="0"/>
              <a:t>Consolidators;</a:t>
            </a:r>
          </a:p>
          <a:p>
            <a:r>
              <a:rPr lang="en-US" dirty="0"/>
              <a:t>Manufacturers (including MX and CA manufacturers); </a:t>
            </a:r>
          </a:p>
          <a:p>
            <a:r>
              <a:rPr lang="en-US" dirty="0"/>
              <a:t>Third-party logistics providers; </a:t>
            </a:r>
          </a:p>
          <a:p>
            <a:r>
              <a:rPr lang="en-US" dirty="0"/>
              <a:t>Exporters; </a:t>
            </a:r>
          </a:p>
          <a:p>
            <a:r>
              <a:rPr lang="en-US" dirty="0"/>
              <a:t>Marine port authority and terminal operators</a:t>
            </a:r>
          </a:p>
        </p:txBody>
      </p:sp>
      <p:sp>
        <p:nvSpPr>
          <p:cNvPr id="6" name="Slide Number Placeholder 5">
            <a:extLst>
              <a:ext uri="{FF2B5EF4-FFF2-40B4-BE49-F238E27FC236}">
                <a16:creationId xmlns:a16="http://schemas.microsoft.com/office/drawing/2014/main" id="{EB9EA867-DC71-3681-7576-44B717B298C7}"/>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19</a:t>
            </a:fld>
            <a:endParaRPr lang="en-US" dirty="0"/>
          </a:p>
        </p:txBody>
      </p:sp>
      <p:sp>
        <p:nvSpPr>
          <p:cNvPr id="8" name="Slide Number Placeholder 5">
            <a:extLst>
              <a:ext uri="{FF2B5EF4-FFF2-40B4-BE49-F238E27FC236}">
                <a16:creationId xmlns:a16="http://schemas.microsoft.com/office/drawing/2014/main" id="{AFD89F26-6D38-2E32-E10A-A994E4F7B169}"/>
              </a:ext>
            </a:extLst>
          </p:cNvPr>
          <p:cNvSpPr txBox="1">
            <a:spLocks/>
          </p:cNvSpPr>
          <p:nvPr/>
        </p:nvSpPr>
        <p:spPr>
          <a:xfrm>
            <a:off x="5532120" y="6324599"/>
            <a:ext cx="5556504"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D4D80F25-1702-BCBB-2FA3-35D5B993D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9" name="TextBox 8">
            <a:extLst>
              <a:ext uri="{FF2B5EF4-FFF2-40B4-BE49-F238E27FC236}">
                <a16:creationId xmlns:a16="http://schemas.microsoft.com/office/drawing/2014/main" id="{BDDA0B41-E6A2-8ECF-8E57-686C624F65E7}"/>
              </a:ext>
            </a:extLst>
          </p:cNvPr>
          <p:cNvSpPr txBox="1"/>
          <p:nvPr/>
        </p:nvSpPr>
        <p:spPr>
          <a:xfrm>
            <a:off x="894588" y="1225720"/>
            <a:ext cx="8151876" cy="338554"/>
          </a:xfrm>
          <a:prstGeom prst="rect">
            <a:avLst/>
          </a:prstGeom>
          <a:noFill/>
        </p:spPr>
        <p:txBody>
          <a:bodyPr wrap="square">
            <a:spAutoFit/>
          </a:bodyPr>
          <a:lstStyle/>
          <a:p>
            <a:r>
              <a:rPr kumimoji="0" lang="en-US" sz="1600" b="0" i="1" u="none" strike="noStrike" kern="1200" cap="none" spc="0" normalizeH="0" baseline="0" noProof="0" dirty="0">
                <a:ln>
                  <a:noFill/>
                </a:ln>
                <a:solidFill>
                  <a:prstClr val="black"/>
                </a:solidFill>
                <a:effectLst/>
                <a:uLnTx/>
                <a:uFillTx/>
                <a:latin typeface="Aptos Display" panose="02110004020202020204"/>
                <a:ea typeface="+mj-ea"/>
                <a:cs typeface="+mj-cs"/>
              </a:rPr>
              <a:t>https://www.cbp.gov/border-security/ports-entry/cargo-security/ctpat</a:t>
            </a:r>
            <a:endParaRPr lang="en-US" sz="1600" dirty="0"/>
          </a:p>
        </p:txBody>
      </p:sp>
    </p:spTree>
    <p:extLst>
      <p:ext uri="{BB962C8B-B14F-4D97-AF65-F5344CB8AC3E}">
        <p14:creationId xmlns:p14="http://schemas.microsoft.com/office/powerpoint/2010/main" val="236004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46A17BEA-75A8-B9F5-1EBB-8D61EF5ABEA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D4117FE-8ADA-3158-1A15-F57F2B0BA323}"/>
              </a:ext>
            </a:extLst>
          </p:cNvPr>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a:extLst>
              <a:ext uri="{FF2B5EF4-FFF2-40B4-BE49-F238E27FC236}">
                <a16:creationId xmlns:a16="http://schemas.microsoft.com/office/drawing/2014/main" id="{1950E644-345A-3AA3-EE44-1558589B0A17}"/>
              </a:ext>
            </a:extLst>
          </p:cNvPr>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0FB26B83-1570-3252-073D-80B75CE8DADE}"/>
              </a:ext>
            </a:extLst>
          </p:cNvPr>
          <p:cNvSpPr>
            <a:spLocks noGrp="1"/>
          </p:cNvSpPr>
          <p:nvPr>
            <p:ph type="title"/>
          </p:nvPr>
        </p:nvSpPr>
        <p:spPr/>
        <p:txBody>
          <a:bodyPr>
            <a:normAutofit/>
          </a:bodyPr>
          <a:lstStyle/>
          <a:p>
            <a:r>
              <a:rPr lang="en-US" sz="3600" b="1" dirty="0">
                <a:solidFill>
                  <a:srgbClr val="122A42"/>
                </a:solidFill>
              </a:rPr>
              <a:t>CTPAT</a:t>
            </a:r>
          </a:p>
        </p:txBody>
      </p:sp>
      <p:sp>
        <p:nvSpPr>
          <p:cNvPr id="3" name="Content Placeholder 2">
            <a:extLst>
              <a:ext uri="{FF2B5EF4-FFF2-40B4-BE49-F238E27FC236}">
                <a16:creationId xmlns:a16="http://schemas.microsoft.com/office/drawing/2014/main" id="{2DBBD1FF-B100-1029-C2FA-33E158703105}"/>
              </a:ext>
            </a:extLst>
          </p:cNvPr>
          <p:cNvSpPr>
            <a:spLocks noGrp="1"/>
          </p:cNvSpPr>
          <p:nvPr>
            <p:ph idx="1"/>
          </p:nvPr>
        </p:nvSpPr>
        <p:spPr>
          <a:xfrm>
            <a:off x="838200" y="1712914"/>
            <a:ext cx="10515600" cy="4351338"/>
          </a:xfrm>
        </p:spPr>
        <p:txBody>
          <a:bodyPr>
            <a:normAutofit/>
          </a:bodyPr>
          <a:lstStyle/>
          <a:p>
            <a:r>
              <a:rPr lang="en-US" dirty="0"/>
              <a:t>CBP is interested in innovative supply chain tracing technologies that CTPAT partners can use to demonstrate the integrity of their supply chains, and their continuous execution of the MSC.</a:t>
            </a:r>
          </a:p>
          <a:p>
            <a:r>
              <a:rPr lang="en-US" dirty="0"/>
              <a:t>Should all CTPAT partners be required to use enhanced supply chain tracing technologies?</a:t>
            </a:r>
          </a:p>
          <a:p>
            <a:r>
              <a:rPr lang="en-US" dirty="0"/>
              <a:t>Should the CTPAT minimum security criteria be expanded to include requirements for cybersecurity and data integrity, including a prohibition on the use of covered logistics platforms identified as a security risk?</a:t>
            </a:r>
          </a:p>
        </p:txBody>
      </p:sp>
      <p:sp>
        <p:nvSpPr>
          <p:cNvPr id="6" name="Slide Number Placeholder 5">
            <a:extLst>
              <a:ext uri="{FF2B5EF4-FFF2-40B4-BE49-F238E27FC236}">
                <a16:creationId xmlns:a16="http://schemas.microsoft.com/office/drawing/2014/main" id="{EC828802-DD55-1B26-AE1C-1053CF66B657}"/>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20</a:t>
            </a:fld>
            <a:endParaRPr lang="en-US" dirty="0"/>
          </a:p>
        </p:txBody>
      </p:sp>
      <p:sp>
        <p:nvSpPr>
          <p:cNvPr id="8" name="Slide Number Placeholder 5">
            <a:extLst>
              <a:ext uri="{FF2B5EF4-FFF2-40B4-BE49-F238E27FC236}">
                <a16:creationId xmlns:a16="http://schemas.microsoft.com/office/drawing/2014/main" id="{97247B9C-AB03-0383-85E6-163F87B92447}"/>
              </a:ext>
            </a:extLst>
          </p:cNvPr>
          <p:cNvSpPr txBox="1">
            <a:spLocks/>
          </p:cNvSpPr>
          <p:nvPr/>
        </p:nvSpPr>
        <p:spPr>
          <a:xfrm>
            <a:off x="5550408" y="6324599"/>
            <a:ext cx="5538216"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C3B59070-D8B4-8277-F811-D6E3652D28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9" name="TextBox 8">
            <a:extLst>
              <a:ext uri="{FF2B5EF4-FFF2-40B4-BE49-F238E27FC236}">
                <a16:creationId xmlns:a16="http://schemas.microsoft.com/office/drawing/2014/main" id="{428D2CC6-DC58-C9DE-C31A-6921AD9F9A6C}"/>
              </a:ext>
            </a:extLst>
          </p:cNvPr>
          <p:cNvSpPr txBox="1"/>
          <p:nvPr/>
        </p:nvSpPr>
        <p:spPr>
          <a:xfrm>
            <a:off x="894588" y="1225720"/>
            <a:ext cx="8151876" cy="338554"/>
          </a:xfrm>
          <a:prstGeom prst="rect">
            <a:avLst/>
          </a:prstGeom>
          <a:noFill/>
        </p:spPr>
        <p:txBody>
          <a:bodyPr wrap="square">
            <a:spAutoFit/>
          </a:bodyPr>
          <a:lstStyle/>
          <a:p>
            <a:r>
              <a:rPr kumimoji="0" lang="en-US" sz="1600" b="0" i="1" u="none" strike="noStrike" kern="1200" cap="none" spc="0" normalizeH="0" baseline="0" noProof="0" dirty="0">
                <a:ln>
                  <a:noFill/>
                </a:ln>
                <a:solidFill>
                  <a:prstClr val="black"/>
                </a:solidFill>
                <a:effectLst/>
                <a:uLnTx/>
                <a:uFillTx/>
                <a:latin typeface="Aptos Display" panose="02110004020202020204"/>
                <a:ea typeface="+mj-ea"/>
                <a:cs typeface="+mj-cs"/>
              </a:rPr>
              <a:t>https://www.cbp.gov/border-security/ports-entry/cargo-security/ctpat</a:t>
            </a:r>
            <a:endParaRPr lang="en-US" sz="1600" dirty="0"/>
          </a:p>
        </p:txBody>
      </p:sp>
    </p:spTree>
    <p:extLst>
      <p:ext uri="{BB962C8B-B14F-4D97-AF65-F5344CB8AC3E}">
        <p14:creationId xmlns:p14="http://schemas.microsoft.com/office/powerpoint/2010/main" val="3759785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EC747038-7BFD-AF91-9BA6-10F730DA986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A27C4B7-2592-15D9-D97F-2F1E72ABDD8D}"/>
              </a:ext>
            </a:extLst>
          </p:cNvPr>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a:extLst>
              <a:ext uri="{FF2B5EF4-FFF2-40B4-BE49-F238E27FC236}">
                <a16:creationId xmlns:a16="http://schemas.microsoft.com/office/drawing/2014/main" id="{5E459BDB-3DAC-3441-33D3-63111EF10FE5}"/>
              </a:ext>
            </a:extLst>
          </p:cNvPr>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05A98D9B-3A16-6CCA-5E9E-E4705BDAC4A8}"/>
              </a:ext>
            </a:extLst>
          </p:cNvPr>
          <p:cNvSpPr>
            <a:spLocks noGrp="1"/>
          </p:cNvSpPr>
          <p:nvPr>
            <p:ph type="title"/>
          </p:nvPr>
        </p:nvSpPr>
        <p:spPr>
          <a:xfrm>
            <a:off x="838200" y="444312"/>
            <a:ext cx="10515600" cy="1325563"/>
          </a:xfrm>
        </p:spPr>
        <p:txBody>
          <a:bodyPr>
            <a:normAutofit/>
          </a:bodyPr>
          <a:lstStyle/>
          <a:p>
            <a:r>
              <a:rPr lang="en-US" sz="4000" b="1" dirty="0">
                <a:solidFill>
                  <a:srgbClr val="122A42"/>
                </a:solidFill>
              </a:rPr>
              <a:t>Economic Impacts of Enhanced Supply Chain Visibility for Imported Goods</a:t>
            </a:r>
          </a:p>
        </p:txBody>
      </p:sp>
      <p:sp>
        <p:nvSpPr>
          <p:cNvPr id="3" name="Content Placeholder 2">
            <a:extLst>
              <a:ext uri="{FF2B5EF4-FFF2-40B4-BE49-F238E27FC236}">
                <a16:creationId xmlns:a16="http://schemas.microsoft.com/office/drawing/2014/main" id="{C6BCA324-ACA4-C1A2-2185-7A107DBBD369}"/>
              </a:ext>
            </a:extLst>
          </p:cNvPr>
          <p:cNvSpPr>
            <a:spLocks noGrp="1"/>
          </p:cNvSpPr>
          <p:nvPr>
            <p:ph idx="1"/>
          </p:nvPr>
        </p:nvSpPr>
        <p:spPr>
          <a:xfrm>
            <a:off x="838200" y="1712914"/>
            <a:ext cx="10515600" cy="4351338"/>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3 Questions centered around the costs and benefits of the proposals in the ANPRM.</a:t>
            </a:r>
          </a:p>
        </p:txBody>
      </p:sp>
      <p:sp>
        <p:nvSpPr>
          <p:cNvPr id="6" name="Slide Number Placeholder 5">
            <a:extLst>
              <a:ext uri="{FF2B5EF4-FFF2-40B4-BE49-F238E27FC236}">
                <a16:creationId xmlns:a16="http://schemas.microsoft.com/office/drawing/2014/main" id="{2FF388FC-95C7-C13E-EA63-770F038E96B9}"/>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21</a:t>
            </a:fld>
            <a:endParaRPr lang="en-US" dirty="0"/>
          </a:p>
        </p:txBody>
      </p:sp>
      <p:sp>
        <p:nvSpPr>
          <p:cNvPr id="8" name="Slide Number Placeholder 5">
            <a:extLst>
              <a:ext uri="{FF2B5EF4-FFF2-40B4-BE49-F238E27FC236}">
                <a16:creationId xmlns:a16="http://schemas.microsoft.com/office/drawing/2014/main" id="{856D4E1C-564B-D3F1-A466-4964528FFE53}"/>
              </a:ext>
            </a:extLst>
          </p:cNvPr>
          <p:cNvSpPr txBox="1">
            <a:spLocks/>
          </p:cNvSpPr>
          <p:nvPr/>
        </p:nvSpPr>
        <p:spPr>
          <a:xfrm>
            <a:off x="5513832" y="6324599"/>
            <a:ext cx="5574792"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A039C5FC-C363-C84B-548C-9B04255BA4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9783683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4DDB6128-FE78-2B1A-C875-8C9FCCEE7F4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C0CD99D-248A-F626-0845-0A2775D51AC8}"/>
              </a:ext>
            </a:extLst>
          </p:cNvPr>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a:extLst>
              <a:ext uri="{FF2B5EF4-FFF2-40B4-BE49-F238E27FC236}">
                <a16:creationId xmlns:a16="http://schemas.microsoft.com/office/drawing/2014/main" id="{38E20E6E-C86B-8137-349F-A572EE892BEB}"/>
              </a:ext>
            </a:extLst>
          </p:cNvPr>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7F82C71B-724B-A82B-746F-E3D33A9BA93D}"/>
              </a:ext>
            </a:extLst>
          </p:cNvPr>
          <p:cNvSpPr>
            <a:spLocks noGrp="1"/>
          </p:cNvSpPr>
          <p:nvPr>
            <p:ph type="title"/>
          </p:nvPr>
        </p:nvSpPr>
        <p:spPr>
          <a:xfrm>
            <a:off x="838200" y="444312"/>
            <a:ext cx="10515600" cy="1325563"/>
          </a:xfrm>
        </p:spPr>
        <p:txBody>
          <a:bodyPr>
            <a:normAutofit/>
          </a:bodyPr>
          <a:lstStyle/>
          <a:p>
            <a:r>
              <a:rPr lang="en-US" sz="2800" b="1" dirty="0">
                <a:solidFill>
                  <a:srgbClr val="122A42"/>
                </a:solidFill>
              </a:rPr>
              <a:t>Deringer Recommends</a:t>
            </a:r>
          </a:p>
        </p:txBody>
      </p:sp>
      <p:sp>
        <p:nvSpPr>
          <p:cNvPr id="3" name="Content Placeholder 2">
            <a:extLst>
              <a:ext uri="{FF2B5EF4-FFF2-40B4-BE49-F238E27FC236}">
                <a16:creationId xmlns:a16="http://schemas.microsoft.com/office/drawing/2014/main" id="{93A0E212-CA2E-8027-837E-5FF312DC9ECE}"/>
              </a:ext>
            </a:extLst>
          </p:cNvPr>
          <p:cNvSpPr>
            <a:spLocks noGrp="1"/>
          </p:cNvSpPr>
          <p:nvPr>
            <p:ph idx="1"/>
          </p:nvPr>
        </p:nvSpPr>
        <p:spPr>
          <a:xfrm>
            <a:off x="838200" y="1712914"/>
            <a:ext cx="10515600" cy="4351338"/>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Open an ACE Portal account to verify data transmitted to CBP with attention to country of origin, classification, and value.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Verify the 5106 data is correct:</a:t>
            </a:r>
          </a:p>
          <a:p>
            <a:pPr marL="685800" marR="0" lvl="1"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If the importer does not have an ACE Portal, provide Deringer a paper 5106 so we can update the data.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Consider the 5106 Freeze Program to lock IOR information once verified as correct.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Enroll in ACH Debit or Credit directly with CBP for duty payments.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ptos" panose="02110004020202020204"/>
                <a:ea typeface="+mn-ea"/>
                <a:cs typeface="+mn-cs"/>
              </a:rPr>
              <a:t>Sign up for ACH refunds in the ACE portal.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rPr>
              <a:t>Consider supply chain mapping, or at the very least, ensure you know not just the country of origin of the products you import, but the components of those products.</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Slide Number Placeholder 5">
            <a:extLst>
              <a:ext uri="{FF2B5EF4-FFF2-40B4-BE49-F238E27FC236}">
                <a16:creationId xmlns:a16="http://schemas.microsoft.com/office/drawing/2014/main" id="{38C546C2-077F-C3BE-6DBE-513AB3FD1C05}"/>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22</a:t>
            </a:fld>
            <a:endParaRPr lang="en-US" dirty="0"/>
          </a:p>
        </p:txBody>
      </p:sp>
      <p:sp>
        <p:nvSpPr>
          <p:cNvPr id="8" name="Slide Number Placeholder 5">
            <a:extLst>
              <a:ext uri="{FF2B5EF4-FFF2-40B4-BE49-F238E27FC236}">
                <a16:creationId xmlns:a16="http://schemas.microsoft.com/office/drawing/2014/main" id="{6FF72B12-6321-7C67-FFA0-47E6A1CE72DB}"/>
              </a:ext>
            </a:extLst>
          </p:cNvPr>
          <p:cNvSpPr txBox="1">
            <a:spLocks/>
          </p:cNvSpPr>
          <p:nvPr/>
        </p:nvSpPr>
        <p:spPr>
          <a:xfrm>
            <a:off x="5513832" y="6324599"/>
            <a:ext cx="5574792"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Heightened Import Disclosures for Supply Chain Visibility   |  www.anderinger.com</a:t>
            </a:r>
          </a:p>
        </p:txBody>
      </p:sp>
      <p:pic>
        <p:nvPicPr>
          <p:cNvPr id="10" name="Picture 9">
            <a:extLst>
              <a:ext uri="{FF2B5EF4-FFF2-40B4-BE49-F238E27FC236}">
                <a16:creationId xmlns:a16="http://schemas.microsoft.com/office/drawing/2014/main" id="{104D5FF2-F5A6-12AC-3FB9-188ED8E03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39942690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2575</TotalTime>
  <Words>1886</Words>
  <Application>Microsoft Office PowerPoint</Application>
  <PresentationFormat>Widescreen</PresentationFormat>
  <Paragraphs>144</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Aptos Display</vt:lpstr>
      <vt:lpstr>Arial</vt:lpstr>
      <vt:lpstr>Courier New</vt:lpstr>
      <vt:lpstr>Wingdings</vt:lpstr>
      <vt:lpstr>Office Theme</vt:lpstr>
      <vt:lpstr>Heightened Import Disclosures for Supply Chain Visibility</vt:lpstr>
      <vt:lpstr>Importance of the ANPRM and Economic Security is National Security</vt:lpstr>
      <vt:lpstr>The Purpose of the Proposed Rule Making and 64 Questions </vt:lpstr>
      <vt:lpstr>Comments Requested and Be Warned</vt:lpstr>
      <vt:lpstr>Customs Enforcement Ensures … </vt:lpstr>
      <vt:lpstr>Export Documents?</vt:lpstr>
      <vt:lpstr>Foreign Export Documentation?</vt:lpstr>
      <vt:lpstr>Manufacturer Identification Code</vt:lpstr>
      <vt:lpstr>Parties Involved in the Manufacture, Production, Movement, and/or Exportation of Goods Imported into the United States</vt:lpstr>
      <vt:lpstr>PowerPoint Presentation</vt:lpstr>
      <vt:lpstr>CBP is Asking Beyond Identifying the Parties in a Transaction</vt:lpstr>
      <vt:lpstr>Global Business Identifiers (GBI)</vt:lpstr>
      <vt:lpstr>NCAP Test - Global Business Identifiers for Parties</vt:lpstr>
      <vt:lpstr>Rather than Entity GBI, Product Identifier?</vt:lpstr>
      <vt:lpstr>Innovative Technical Approaches for Supply Chain Tracing</vt:lpstr>
      <vt:lpstr>Transshipment Concerns and KYC</vt:lpstr>
      <vt:lpstr>Supply Chain Mapping </vt:lpstr>
      <vt:lpstr>Expanding CTPAT Program Requirements and Benefits </vt:lpstr>
      <vt:lpstr>CTPAT Partners</vt:lpstr>
      <vt:lpstr>CTPAT</vt:lpstr>
      <vt:lpstr>Economic Impacts of Enhanced Supply Chain Visibility for Imported Goods</vt:lpstr>
      <vt:lpstr>Deringer Recommends</vt:lpstr>
    </vt:vector>
  </TitlesOfParts>
  <Company>ANDERINGER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Sandy Coty</dc:creator>
  <cp:lastModifiedBy>Amy Magnus</cp:lastModifiedBy>
  <cp:revision>62</cp:revision>
  <dcterms:created xsi:type="dcterms:W3CDTF">2026-08-29T15:46:33Z</dcterms:created>
  <dcterms:modified xsi:type="dcterms:W3CDTF">2026-09-21T15:00:40Z</dcterms:modified>
</cp:coreProperties>
</file>