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56" r:id="rId2"/>
    <p:sldId id="270" r:id="rId3"/>
    <p:sldId id="257" r:id="rId4"/>
    <p:sldId id="258" r:id="rId5"/>
    <p:sldId id="261" r:id="rId6"/>
    <p:sldId id="262" r:id="rId7"/>
    <p:sldId id="264" r:id="rId8"/>
    <p:sldId id="265" r:id="rId9"/>
    <p:sldId id="259" r:id="rId10"/>
    <p:sldId id="2621" r:id="rId11"/>
    <p:sldId id="263" r:id="rId12"/>
    <p:sldId id="2615" r:id="rId13"/>
    <p:sldId id="267" r:id="rId14"/>
    <p:sldId id="268" r:id="rId15"/>
    <p:sldId id="271" r:id="rId16"/>
    <p:sldId id="269" r:id="rId17"/>
    <p:sldId id="266" r:id="rId18"/>
    <p:sldId id="2616" r:id="rId19"/>
    <p:sldId id="2609" r:id="rId20"/>
    <p:sldId id="279" r:id="rId21"/>
    <p:sldId id="280" r:id="rId22"/>
    <p:sldId id="290" r:id="rId23"/>
    <p:sldId id="312" r:id="rId24"/>
    <p:sldId id="2606" r:id="rId25"/>
    <p:sldId id="2613" r:id="rId26"/>
    <p:sldId id="2622" r:id="rId27"/>
    <p:sldId id="2618" r:id="rId28"/>
    <p:sldId id="2610" r:id="rId29"/>
    <p:sldId id="2611" r:id="rId30"/>
    <p:sldId id="260" r:id="rId31"/>
    <p:sldId id="2612" r:id="rId32"/>
    <p:sldId id="300" r:id="rId33"/>
    <p:sldId id="306"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D71343-5104-4981-B119-7A6C5B39A5A6}" v="9" dt="2026-09-03T18:14:41.70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15" d="100"/>
          <a:sy n="115" d="100"/>
        </p:scale>
        <p:origin x="2539"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Renaudette" userId="ea7648b1-3512-4dd5-873e-69d4a384d6a9" providerId="ADAL" clId="{BA76CC2E-6077-42BC-89C9-C371885AB8C3}"/>
    <pc:docChg chg="modSld">
      <pc:chgData name="Rachel Renaudette" userId="ea7648b1-3512-4dd5-873e-69d4a384d6a9" providerId="ADAL" clId="{BA76CC2E-6077-42BC-89C9-C371885AB8C3}" dt="2026-09-03T18:14:41.701" v="8"/>
      <pc:docMkLst>
        <pc:docMk/>
      </pc:docMkLst>
      <pc:sldChg chg="modSp">
        <pc:chgData name="Rachel Renaudette" userId="ea7648b1-3512-4dd5-873e-69d4a384d6a9" providerId="ADAL" clId="{BA76CC2E-6077-42BC-89C9-C371885AB8C3}" dt="2026-09-03T18:14:41.701" v="8"/>
        <pc:sldMkLst>
          <pc:docMk/>
          <pc:sldMk cId="1028432179" sldId="2606"/>
        </pc:sldMkLst>
        <pc:spChg chg="mod">
          <ac:chgData name="Rachel Renaudette" userId="ea7648b1-3512-4dd5-873e-69d4a384d6a9" providerId="ADAL" clId="{BA76CC2E-6077-42BC-89C9-C371885AB8C3}" dt="2026-09-03T18:14:41.701" v="8"/>
          <ac:spMkLst>
            <pc:docMk/>
            <pc:sldMk cId="1028432179" sldId="2606"/>
            <ac:spMk id="17" creationId="{EFA8B036-3563-D79D-FC8A-99DAC0DD5761}"/>
          </ac:spMkLst>
        </pc:spChg>
      </pc:sldChg>
      <pc:sldChg chg="addSp modSp">
        <pc:chgData name="Rachel Renaudette" userId="ea7648b1-3512-4dd5-873e-69d4a384d6a9" providerId="ADAL" clId="{BA76CC2E-6077-42BC-89C9-C371885AB8C3}" dt="2026-09-03T18:06:28.193" v="4"/>
        <pc:sldMkLst>
          <pc:docMk/>
          <pc:sldMk cId="2743732184" sldId="2609"/>
        </pc:sldMkLst>
        <pc:spChg chg="add mod">
          <ac:chgData name="Rachel Renaudette" userId="ea7648b1-3512-4dd5-873e-69d4a384d6a9" providerId="ADAL" clId="{BA76CC2E-6077-42BC-89C9-C371885AB8C3}" dt="2026-09-03T18:06:04.034" v="2"/>
          <ac:spMkLst>
            <pc:docMk/>
            <pc:sldMk cId="2743732184" sldId="2609"/>
            <ac:spMk id="3" creationId="{150D3A27-6213-33DA-4211-AC3543611AB6}"/>
          </ac:spMkLst>
        </pc:spChg>
        <pc:spChg chg="add mod">
          <ac:chgData name="Rachel Renaudette" userId="ea7648b1-3512-4dd5-873e-69d4a384d6a9" providerId="ADAL" clId="{BA76CC2E-6077-42BC-89C9-C371885AB8C3}" dt="2026-09-03T18:06:09.784" v="3"/>
          <ac:spMkLst>
            <pc:docMk/>
            <pc:sldMk cId="2743732184" sldId="2609"/>
            <ac:spMk id="8" creationId="{0EA836A1-642C-B080-9F18-22AE7CA6B766}"/>
          </ac:spMkLst>
        </pc:spChg>
        <pc:spChg chg="add mod">
          <ac:chgData name="Rachel Renaudette" userId="ea7648b1-3512-4dd5-873e-69d4a384d6a9" providerId="ADAL" clId="{BA76CC2E-6077-42BC-89C9-C371885AB8C3}" dt="2026-09-03T18:06:28.193" v="4"/>
          <ac:spMkLst>
            <pc:docMk/>
            <pc:sldMk cId="2743732184" sldId="2609"/>
            <ac:spMk id="10" creationId="{37E66304-F2D2-F279-CD0B-B8D9370620E5}"/>
          </ac:spMkLst>
        </pc:spChg>
      </pc:sldChg>
      <pc:sldChg chg="addSp modSp">
        <pc:chgData name="Rachel Renaudette" userId="ea7648b1-3512-4dd5-873e-69d4a384d6a9" providerId="ADAL" clId="{BA76CC2E-6077-42BC-89C9-C371885AB8C3}" dt="2026-09-03T18:05:21.316" v="0"/>
        <pc:sldMkLst>
          <pc:docMk/>
          <pc:sldMk cId="2721395497" sldId="2618"/>
        </pc:sldMkLst>
        <pc:spChg chg="add mod">
          <ac:chgData name="Rachel Renaudette" userId="ea7648b1-3512-4dd5-873e-69d4a384d6a9" providerId="ADAL" clId="{BA76CC2E-6077-42BC-89C9-C371885AB8C3}" dt="2026-09-03T18:05:21.316" v="0"/>
          <ac:spMkLst>
            <pc:docMk/>
            <pc:sldMk cId="2721395497" sldId="2618"/>
            <ac:spMk id="3" creationId="{F21E0B98-B0EF-6534-171E-0E42FBDA7F5F}"/>
          </ac:spMkLst>
        </pc:spChg>
      </pc:sldChg>
      <pc:sldChg chg="addSp modSp">
        <pc:chgData name="Rachel Renaudette" userId="ea7648b1-3512-4dd5-873e-69d4a384d6a9" providerId="ADAL" clId="{BA76CC2E-6077-42BC-89C9-C371885AB8C3}" dt="2026-09-03T18:09:46.932" v="7" actId="767"/>
        <pc:sldMkLst>
          <pc:docMk/>
          <pc:sldMk cId="2134865719" sldId="2620"/>
        </pc:sldMkLst>
        <pc:spChg chg="add mod">
          <ac:chgData name="Rachel Renaudette" userId="ea7648b1-3512-4dd5-873e-69d4a384d6a9" providerId="ADAL" clId="{BA76CC2E-6077-42BC-89C9-C371885AB8C3}" dt="2026-09-03T18:09:41.674" v="5"/>
          <ac:spMkLst>
            <pc:docMk/>
            <pc:sldMk cId="2134865719" sldId="2620"/>
            <ac:spMk id="4" creationId="{77C37D2C-300C-3A63-4894-B2EF177AD498}"/>
          </ac:spMkLst>
        </pc:spChg>
        <pc:spChg chg="add mod">
          <ac:chgData name="Rachel Renaudette" userId="ea7648b1-3512-4dd5-873e-69d4a384d6a9" providerId="ADAL" clId="{BA76CC2E-6077-42BC-89C9-C371885AB8C3}" dt="2026-09-03T18:09:46.932" v="7" actId="767"/>
          <ac:spMkLst>
            <pc:docMk/>
            <pc:sldMk cId="2134865719" sldId="2620"/>
            <ac:spMk id="8" creationId="{77F4C94E-B33B-DB86-4EBE-35D9CF9B9FEF}"/>
          </ac:spMkLst>
        </pc:spChg>
      </pc:sldChg>
    </pc:docChg>
  </pc:docChgLst>
  <pc:docChgLst>
    <pc:chgData name="Sandy Coty" userId="6b3bc2ea-e2ac-42a0-a0ec-ef3cc65e13aa" providerId="ADAL" clId="{3D1408CC-9B16-4222-AB1C-BCDFDE2D5A57}"/>
    <pc:docChg chg="modSld">
      <pc:chgData name="Sandy Coty" userId="6b3bc2ea-e2ac-42a0-a0ec-ef3cc65e13aa" providerId="ADAL" clId="{3D1408CC-9B16-4222-AB1C-BCDFDE2D5A57}" dt="2026-09-03T20:51:27.933" v="1" actId="20577"/>
      <pc:docMkLst>
        <pc:docMk/>
      </pc:docMkLst>
      <pc:sldChg chg="modSp mod">
        <pc:chgData name="Sandy Coty" userId="6b3bc2ea-e2ac-42a0-a0ec-ef3cc65e13aa" providerId="ADAL" clId="{3D1408CC-9B16-4222-AB1C-BCDFDE2D5A57}" dt="2026-09-03T20:51:27.933" v="1" actId="20577"/>
        <pc:sldMkLst>
          <pc:docMk/>
          <pc:sldMk cId="1060903016" sldId="257"/>
        </pc:sldMkLst>
        <pc:spChg chg="mod">
          <ac:chgData name="Sandy Coty" userId="6b3bc2ea-e2ac-42a0-a0ec-ef3cc65e13aa" providerId="ADAL" clId="{3D1408CC-9B16-4222-AB1C-BCDFDE2D5A57}" dt="2026-09-03T20:51:27.933" v="1" actId="20577"/>
          <ac:spMkLst>
            <pc:docMk/>
            <pc:sldMk cId="1060903016" sldId="257"/>
            <ac:spMk id="3" creationId="{A2BD1FB9-774A-309F-9FEB-B8E38B7FDD9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01CDAC-CA1B-4ABE-BF2C-F351936D1864}" type="datetimeFigureOut">
              <a:rPr lang="en-US" smtClean="0"/>
              <a:t>9/3/2026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A17E938-424B-4DC0-A28A-D22051C7D9FA}" type="slidenum">
              <a:rPr lang="en-US" smtClean="0"/>
              <a:t>‹#›</a:t>
            </a:fld>
            <a:endParaRPr lang="en-US"/>
          </a:p>
        </p:txBody>
      </p:sp>
    </p:spTree>
    <p:extLst>
      <p:ext uri="{BB962C8B-B14F-4D97-AF65-F5344CB8AC3E}">
        <p14:creationId xmlns:p14="http://schemas.microsoft.com/office/powerpoint/2010/main" val="33674230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68876D2-081F-4CBF-811B-E6DC017E8D9E}" type="slidenum">
              <a:rPr lang="en-US" smtClean="0"/>
              <a:t>21</a:t>
            </a:fld>
            <a:endParaRPr lang="en-US"/>
          </a:p>
        </p:txBody>
      </p:sp>
    </p:spTree>
    <p:extLst>
      <p:ext uri="{BB962C8B-B14F-4D97-AF65-F5344CB8AC3E}">
        <p14:creationId xmlns:p14="http://schemas.microsoft.com/office/powerpoint/2010/main" val="20791030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222E49-7DF9-58CD-F7B0-E268C62DEC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F7D577-1923-F781-6143-83B87EE76E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9E7299-5C58-2BC7-719E-948DBDD7CCE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BF6FC55-3A0F-6D21-083A-4318CABABFBB}"/>
              </a:ext>
            </a:extLst>
          </p:cNvPr>
          <p:cNvSpPr>
            <a:spLocks noGrp="1"/>
          </p:cNvSpPr>
          <p:nvPr>
            <p:ph type="sldNum" sz="quarter" idx="5"/>
          </p:nvPr>
        </p:nvSpPr>
        <p:spPr/>
        <p:txBody>
          <a:bodyPr/>
          <a:lstStyle/>
          <a:p>
            <a:fld id="{368876D2-081F-4CBF-811B-E6DC017E8D9E}" type="slidenum">
              <a:rPr lang="en-US" smtClean="0"/>
              <a:t>22</a:t>
            </a:fld>
            <a:endParaRPr lang="en-US"/>
          </a:p>
        </p:txBody>
      </p:sp>
    </p:spTree>
    <p:extLst>
      <p:ext uri="{BB962C8B-B14F-4D97-AF65-F5344CB8AC3E}">
        <p14:creationId xmlns:p14="http://schemas.microsoft.com/office/powerpoint/2010/main" val="40633272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1CCD0F-67A0-A463-EFED-55D50D1B5F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361E67-A22B-1DA3-27E9-A0AFFBC608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83AA4F-2BBA-B8C1-1626-419A02962B4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F049FA9-5AB5-92E1-6106-222AF6B17BAE}"/>
              </a:ext>
            </a:extLst>
          </p:cNvPr>
          <p:cNvSpPr>
            <a:spLocks noGrp="1"/>
          </p:cNvSpPr>
          <p:nvPr>
            <p:ph type="sldNum" sz="quarter" idx="5"/>
          </p:nvPr>
        </p:nvSpPr>
        <p:spPr/>
        <p:txBody>
          <a:bodyPr/>
          <a:lstStyle/>
          <a:p>
            <a:fld id="{368876D2-081F-4CBF-811B-E6DC017E8D9E}" type="slidenum">
              <a:rPr lang="en-US" smtClean="0"/>
              <a:t>23</a:t>
            </a:fld>
            <a:endParaRPr lang="en-US"/>
          </a:p>
        </p:txBody>
      </p:sp>
    </p:spTree>
    <p:extLst>
      <p:ext uri="{BB962C8B-B14F-4D97-AF65-F5344CB8AC3E}">
        <p14:creationId xmlns:p14="http://schemas.microsoft.com/office/powerpoint/2010/main" val="32407886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A9DA127-CD93-49DA-9876-533021B21E02}" type="slidenum">
              <a:rPr lang="en-US" smtClean="0"/>
              <a:t>24</a:t>
            </a:fld>
            <a:endParaRPr lang="en-US"/>
          </a:p>
        </p:txBody>
      </p:sp>
    </p:spTree>
    <p:extLst>
      <p:ext uri="{BB962C8B-B14F-4D97-AF65-F5344CB8AC3E}">
        <p14:creationId xmlns:p14="http://schemas.microsoft.com/office/powerpoint/2010/main" val="36898642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68876D2-081F-4CBF-811B-E6DC017E8D9E}" type="slidenum">
              <a:rPr lang="en-US" smtClean="0"/>
              <a:t>29</a:t>
            </a:fld>
            <a:endParaRPr lang="en-US"/>
          </a:p>
        </p:txBody>
      </p:sp>
    </p:spTree>
    <p:extLst>
      <p:ext uri="{BB962C8B-B14F-4D97-AF65-F5344CB8AC3E}">
        <p14:creationId xmlns:p14="http://schemas.microsoft.com/office/powerpoint/2010/main" val="173534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2F9ACF-77A5-BF4B-7463-7BB45DD3EB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EEB665-4AB1-01D6-D477-85BB8B4BD1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3A5388-0621-8565-0C79-BB3C3317D4C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78530EF-1317-B01C-958F-D7C69E7B1F3D}"/>
              </a:ext>
            </a:extLst>
          </p:cNvPr>
          <p:cNvSpPr>
            <a:spLocks noGrp="1"/>
          </p:cNvSpPr>
          <p:nvPr>
            <p:ph type="sldNum" sz="quarter" idx="5"/>
          </p:nvPr>
        </p:nvSpPr>
        <p:spPr/>
        <p:txBody>
          <a:bodyPr/>
          <a:lstStyle/>
          <a:p>
            <a:fld id="{368876D2-081F-4CBF-811B-E6DC017E8D9E}" type="slidenum">
              <a:rPr lang="en-US" smtClean="0"/>
              <a:t>32</a:t>
            </a:fld>
            <a:endParaRPr lang="en-US"/>
          </a:p>
        </p:txBody>
      </p:sp>
    </p:spTree>
    <p:extLst>
      <p:ext uri="{BB962C8B-B14F-4D97-AF65-F5344CB8AC3E}">
        <p14:creationId xmlns:p14="http://schemas.microsoft.com/office/powerpoint/2010/main" val="27092389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FF283-180C-DD61-9985-4DBFB1FAB1A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672CD0E-F187-FBFE-3653-2972F688D5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B65EDE-132A-C9CC-F0CF-C5029E7835D8}"/>
              </a:ext>
            </a:extLst>
          </p:cNvPr>
          <p:cNvSpPr>
            <a:spLocks noGrp="1"/>
          </p:cNvSpPr>
          <p:nvPr>
            <p:ph type="dt" sz="half" idx="10"/>
          </p:nvPr>
        </p:nvSpPr>
        <p:spPr/>
        <p:txBody>
          <a:bodyPr/>
          <a:lstStyle/>
          <a:p>
            <a:fld id="{1CB3C421-ECB3-446C-A71D-194A734DD45B}" type="datetime1">
              <a:rPr lang="en-US" smtClean="0"/>
              <a:t>9/3/2026</a:t>
            </a:fld>
            <a:endParaRPr lang="en-US"/>
          </a:p>
        </p:txBody>
      </p:sp>
      <p:sp>
        <p:nvSpPr>
          <p:cNvPr id="5" name="Footer Placeholder 4">
            <a:extLst>
              <a:ext uri="{FF2B5EF4-FFF2-40B4-BE49-F238E27FC236}">
                <a16:creationId xmlns:a16="http://schemas.microsoft.com/office/drawing/2014/main" id="{1FDD1D63-ECF6-AF1B-AAC4-732A374F09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DE1293-CEB6-B87E-D24D-C7C776982675}"/>
              </a:ext>
            </a:extLst>
          </p:cNvPr>
          <p:cNvSpPr>
            <a:spLocks noGrp="1"/>
          </p:cNvSpPr>
          <p:nvPr>
            <p:ph type="sldNum" sz="quarter" idx="12"/>
          </p:nvPr>
        </p:nvSpPr>
        <p:spPr/>
        <p:txBody>
          <a:bodyPr/>
          <a:lstStyle/>
          <a:p>
            <a:fld id="{A05A37A2-5682-474A-BBA9-258361E141B0}" type="slidenum">
              <a:rPr lang="en-US" smtClean="0"/>
              <a:t>‹#›</a:t>
            </a:fld>
            <a:endParaRPr lang="en-US"/>
          </a:p>
        </p:txBody>
      </p:sp>
    </p:spTree>
    <p:extLst>
      <p:ext uri="{BB962C8B-B14F-4D97-AF65-F5344CB8AC3E}">
        <p14:creationId xmlns:p14="http://schemas.microsoft.com/office/powerpoint/2010/main" val="28999740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184AB-A18B-9C86-0139-A38D9F8D4F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C73B444-7934-BE7A-21CB-801CBDEE43A6}"/>
              </a:ext>
            </a:extLst>
          </p:cNvPr>
          <p:cNvSpPr>
            <a:spLocks noGrp="1"/>
          </p:cNvSpPr>
          <p:nvPr>
            <p:ph idx="1" hasCustomPrompt="1"/>
          </p:nvPr>
        </p:nvSpPr>
        <p:spPr/>
        <p:txBody>
          <a:bodyPr/>
          <a:lstStyle/>
          <a:p>
            <a:pPr lvl="0"/>
            <a:r>
              <a:rPr lang="en-US"/>
              <a:t>The New World of Enforcement  |  www.anderinger.com</a:t>
            </a:r>
            <a:endParaRPr lang="en-US" dirty="0"/>
          </a:p>
        </p:txBody>
      </p:sp>
      <p:sp>
        <p:nvSpPr>
          <p:cNvPr id="4" name="Date Placeholder 3">
            <a:extLst>
              <a:ext uri="{FF2B5EF4-FFF2-40B4-BE49-F238E27FC236}">
                <a16:creationId xmlns:a16="http://schemas.microsoft.com/office/drawing/2014/main" id="{78873D77-05C2-7383-C934-4F6B1F455CFA}"/>
              </a:ext>
            </a:extLst>
          </p:cNvPr>
          <p:cNvSpPr>
            <a:spLocks noGrp="1"/>
          </p:cNvSpPr>
          <p:nvPr>
            <p:ph type="dt" sz="half" idx="10"/>
          </p:nvPr>
        </p:nvSpPr>
        <p:spPr/>
        <p:txBody>
          <a:bodyPr/>
          <a:lstStyle/>
          <a:p>
            <a:fld id="{29DC194D-7EB2-4CBE-B2B3-3D99C1CF3CE3}" type="datetime1">
              <a:rPr lang="en-US" smtClean="0"/>
              <a:t>9/3/2026</a:t>
            </a:fld>
            <a:endParaRPr lang="en-US"/>
          </a:p>
        </p:txBody>
      </p:sp>
      <p:sp>
        <p:nvSpPr>
          <p:cNvPr id="5" name="Footer Placeholder 4">
            <a:extLst>
              <a:ext uri="{FF2B5EF4-FFF2-40B4-BE49-F238E27FC236}">
                <a16:creationId xmlns:a16="http://schemas.microsoft.com/office/drawing/2014/main" id="{B439AD68-2D6F-9DEE-96E6-34E73CAEBCE9}"/>
              </a:ext>
            </a:extLst>
          </p:cNvPr>
          <p:cNvSpPr>
            <a:spLocks noGrp="1"/>
          </p:cNvSpPr>
          <p:nvPr>
            <p:ph type="ftr" sz="quarter" idx="11"/>
          </p:nvPr>
        </p:nvSpPr>
        <p:spPr>
          <a:xfrm>
            <a:off x="6858000" y="6356350"/>
            <a:ext cx="4114800" cy="365125"/>
          </a:xfrm>
        </p:spPr>
        <p:txBody>
          <a:bodyPr/>
          <a:lstStyle/>
          <a:p>
            <a:r>
              <a:rPr lang="en-US" dirty="0"/>
              <a:t>The New World of Enforcement  |  www.anderinger.com</a:t>
            </a:r>
          </a:p>
        </p:txBody>
      </p:sp>
      <p:sp>
        <p:nvSpPr>
          <p:cNvPr id="6" name="Slide Number Placeholder 5">
            <a:extLst>
              <a:ext uri="{FF2B5EF4-FFF2-40B4-BE49-F238E27FC236}">
                <a16:creationId xmlns:a16="http://schemas.microsoft.com/office/drawing/2014/main" id="{57D326CA-DEDA-8F50-3F7C-B3B3447C2A43}"/>
              </a:ext>
            </a:extLst>
          </p:cNvPr>
          <p:cNvSpPr>
            <a:spLocks noGrp="1"/>
          </p:cNvSpPr>
          <p:nvPr>
            <p:ph type="sldNum" sz="quarter" idx="12"/>
          </p:nvPr>
        </p:nvSpPr>
        <p:spPr>
          <a:xfrm>
            <a:off x="10972800" y="6356350"/>
            <a:ext cx="381000" cy="365125"/>
          </a:xfrm>
        </p:spPr>
        <p:txBody>
          <a:bodyPr/>
          <a:lstStyle/>
          <a:p>
            <a:fld id="{A05A37A2-5682-474A-BBA9-258361E141B0}" type="slidenum">
              <a:rPr lang="en-US" smtClean="0"/>
              <a:t>‹#›</a:t>
            </a:fld>
            <a:endParaRPr lang="en-US"/>
          </a:p>
        </p:txBody>
      </p:sp>
      <p:sp>
        <p:nvSpPr>
          <p:cNvPr id="10" name="Rectangle 9">
            <a:extLst>
              <a:ext uri="{FF2B5EF4-FFF2-40B4-BE49-F238E27FC236}">
                <a16:creationId xmlns:a16="http://schemas.microsoft.com/office/drawing/2014/main" id="{8F4F0466-80E5-9D46-F75B-DF6E25F496B6}"/>
              </a:ext>
            </a:extLst>
          </p:cNvPr>
          <p:cNvSpPr/>
          <p:nvPr userDrawn="1"/>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3863287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FEF42-6D1D-844B-81CF-918A01E37BD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B71DC12-8509-1C83-C679-9B4A799A98F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D1A98F2-0A9D-6F82-1B71-55FD1F648F6C}"/>
              </a:ext>
            </a:extLst>
          </p:cNvPr>
          <p:cNvSpPr>
            <a:spLocks noGrp="1"/>
          </p:cNvSpPr>
          <p:nvPr>
            <p:ph type="dt" sz="half" idx="10"/>
          </p:nvPr>
        </p:nvSpPr>
        <p:spPr/>
        <p:txBody>
          <a:bodyPr/>
          <a:lstStyle/>
          <a:p>
            <a:fld id="{44EDBB4F-74A0-472A-BCA4-F6D8C5F3D36E}" type="datetime1">
              <a:rPr lang="en-US" smtClean="0"/>
              <a:t>9/3/2026</a:t>
            </a:fld>
            <a:endParaRPr lang="en-US"/>
          </a:p>
        </p:txBody>
      </p:sp>
      <p:sp>
        <p:nvSpPr>
          <p:cNvPr id="5" name="Footer Placeholder 4">
            <a:extLst>
              <a:ext uri="{FF2B5EF4-FFF2-40B4-BE49-F238E27FC236}">
                <a16:creationId xmlns:a16="http://schemas.microsoft.com/office/drawing/2014/main" id="{F35DE79B-C9DE-6D0E-3CF6-51773874F888}"/>
              </a:ext>
            </a:extLst>
          </p:cNvPr>
          <p:cNvSpPr>
            <a:spLocks noGrp="1"/>
          </p:cNvSpPr>
          <p:nvPr>
            <p:ph type="ftr" sz="quarter" idx="11"/>
          </p:nvPr>
        </p:nvSpPr>
        <p:spPr/>
        <p:txBody>
          <a:bodyPr/>
          <a:lstStyle/>
          <a:p>
            <a:r>
              <a:rPr lang="en-US" dirty="0"/>
              <a:t>www.anderinger.com</a:t>
            </a:r>
          </a:p>
        </p:txBody>
      </p:sp>
      <p:sp>
        <p:nvSpPr>
          <p:cNvPr id="6" name="Slide Number Placeholder 5">
            <a:extLst>
              <a:ext uri="{FF2B5EF4-FFF2-40B4-BE49-F238E27FC236}">
                <a16:creationId xmlns:a16="http://schemas.microsoft.com/office/drawing/2014/main" id="{BBAFF607-9077-DBD4-D241-BA2F97C8E5E4}"/>
              </a:ext>
            </a:extLst>
          </p:cNvPr>
          <p:cNvSpPr>
            <a:spLocks noGrp="1"/>
          </p:cNvSpPr>
          <p:nvPr>
            <p:ph type="sldNum" sz="quarter" idx="12"/>
          </p:nvPr>
        </p:nvSpPr>
        <p:spPr/>
        <p:txBody>
          <a:bodyPr/>
          <a:lstStyle/>
          <a:p>
            <a:fld id="{A05A37A2-5682-474A-BBA9-258361E141B0}" type="slidenum">
              <a:rPr lang="en-US" smtClean="0"/>
              <a:t>‹#›</a:t>
            </a:fld>
            <a:endParaRPr lang="en-US"/>
          </a:p>
        </p:txBody>
      </p:sp>
    </p:spTree>
    <p:extLst>
      <p:ext uri="{BB962C8B-B14F-4D97-AF65-F5344CB8AC3E}">
        <p14:creationId xmlns:p14="http://schemas.microsoft.com/office/powerpoint/2010/main" val="20879715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3AEEC-1D52-98DD-2374-E3062BE366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B0ECA1A-617F-3A20-B129-5DE03D37715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C2035C6-35A5-8EF0-CAAA-6D11459B95E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33427CC-327F-5A69-47B9-608D449EC6BB}"/>
              </a:ext>
            </a:extLst>
          </p:cNvPr>
          <p:cNvSpPr>
            <a:spLocks noGrp="1"/>
          </p:cNvSpPr>
          <p:nvPr>
            <p:ph type="dt" sz="half" idx="10"/>
          </p:nvPr>
        </p:nvSpPr>
        <p:spPr/>
        <p:txBody>
          <a:bodyPr/>
          <a:lstStyle/>
          <a:p>
            <a:fld id="{2671B601-F139-482D-9FA6-3CFEFDB7D2F6}" type="datetime1">
              <a:rPr lang="en-US" smtClean="0"/>
              <a:t>9/3/2026</a:t>
            </a:fld>
            <a:endParaRPr lang="en-US"/>
          </a:p>
        </p:txBody>
      </p:sp>
      <p:sp>
        <p:nvSpPr>
          <p:cNvPr id="6" name="Footer Placeholder 5">
            <a:extLst>
              <a:ext uri="{FF2B5EF4-FFF2-40B4-BE49-F238E27FC236}">
                <a16:creationId xmlns:a16="http://schemas.microsoft.com/office/drawing/2014/main" id="{644DE880-4A61-BD13-CAB2-C1BA806B48C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B1F9D0B-083D-6B1A-6A7B-9D7DE02FBD17}"/>
              </a:ext>
            </a:extLst>
          </p:cNvPr>
          <p:cNvSpPr>
            <a:spLocks noGrp="1"/>
          </p:cNvSpPr>
          <p:nvPr>
            <p:ph type="sldNum" sz="quarter" idx="12"/>
          </p:nvPr>
        </p:nvSpPr>
        <p:spPr/>
        <p:txBody>
          <a:bodyPr/>
          <a:lstStyle/>
          <a:p>
            <a:fld id="{A05A37A2-5682-474A-BBA9-258361E141B0}" type="slidenum">
              <a:rPr lang="en-US" smtClean="0"/>
              <a:t>‹#›</a:t>
            </a:fld>
            <a:endParaRPr lang="en-US"/>
          </a:p>
        </p:txBody>
      </p:sp>
    </p:spTree>
    <p:extLst>
      <p:ext uri="{BB962C8B-B14F-4D97-AF65-F5344CB8AC3E}">
        <p14:creationId xmlns:p14="http://schemas.microsoft.com/office/powerpoint/2010/main" val="3210687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37AC3-7553-33B4-E8E6-529538F7B18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53089CC-0530-AE73-37AC-694C47C892F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8359194-7DDE-02F6-2E12-3400766914F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88F0D51-405C-52CC-DCF1-B914A804C68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32C430B-39C1-ED0E-C21B-1393D2DF3B3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F5E906E-3741-A5C3-ADE7-FCF929922BCB}"/>
              </a:ext>
            </a:extLst>
          </p:cNvPr>
          <p:cNvSpPr>
            <a:spLocks noGrp="1"/>
          </p:cNvSpPr>
          <p:nvPr>
            <p:ph type="dt" sz="half" idx="10"/>
          </p:nvPr>
        </p:nvSpPr>
        <p:spPr/>
        <p:txBody>
          <a:bodyPr/>
          <a:lstStyle/>
          <a:p>
            <a:fld id="{EEA19E3B-0249-47E3-917D-E2D7D9380B5C}" type="datetime1">
              <a:rPr lang="en-US" smtClean="0"/>
              <a:t>9/3/2026</a:t>
            </a:fld>
            <a:endParaRPr lang="en-US"/>
          </a:p>
        </p:txBody>
      </p:sp>
      <p:sp>
        <p:nvSpPr>
          <p:cNvPr id="8" name="Footer Placeholder 7">
            <a:extLst>
              <a:ext uri="{FF2B5EF4-FFF2-40B4-BE49-F238E27FC236}">
                <a16:creationId xmlns:a16="http://schemas.microsoft.com/office/drawing/2014/main" id="{AEFB16C4-73E1-61FC-322F-29AFB152AF2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F7A6BDE-B5D5-4C91-EE51-D20B770F8B50}"/>
              </a:ext>
            </a:extLst>
          </p:cNvPr>
          <p:cNvSpPr>
            <a:spLocks noGrp="1"/>
          </p:cNvSpPr>
          <p:nvPr>
            <p:ph type="sldNum" sz="quarter" idx="12"/>
          </p:nvPr>
        </p:nvSpPr>
        <p:spPr/>
        <p:txBody>
          <a:bodyPr/>
          <a:lstStyle/>
          <a:p>
            <a:fld id="{A05A37A2-5682-474A-BBA9-258361E141B0}" type="slidenum">
              <a:rPr lang="en-US" smtClean="0"/>
              <a:t>‹#›</a:t>
            </a:fld>
            <a:endParaRPr lang="en-US"/>
          </a:p>
        </p:txBody>
      </p:sp>
    </p:spTree>
    <p:extLst>
      <p:ext uri="{BB962C8B-B14F-4D97-AF65-F5344CB8AC3E}">
        <p14:creationId xmlns:p14="http://schemas.microsoft.com/office/powerpoint/2010/main" val="25002400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96CB4B-8777-E5CF-1E7C-0A1DC4CDAA9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0E3A80E-4262-A323-4D44-6C8500E865C2}"/>
              </a:ext>
            </a:extLst>
          </p:cNvPr>
          <p:cNvSpPr>
            <a:spLocks noGrp="1"/>
          </p:cNvSpPr>
          <p:nvPr>
            <p:ph type="dt" sz="half" idx="10"/>
          </p:nvPr>
        </p:nvSpPr>
        <p:spPr/>
        <p:txBody>
          <a:bodyPr/>
          <a:lstStyle/>
          <a:p>
            <a:fld id="{9AD1CB55-7EF4-40CC-AFA4-96DA9EAD2D8F}" type="datetime1">
              <a:rPr lang="en-US" smtClean="0"/>
              <a:t>9/3/2026</a:t>
            </a:fld>
            <a:endParaRPr lang="en-US"/>
          </a:p>
        </p:txBody>
      </p:sp>
      <p:sp>
        <p:nvSpPr>
          <p:cNvPr id="4" name="Footer Placeholder 3">
            <a:extLst>
              <a:ext uri="{FF2B5EF4-FFF2-40B4-BE49-F238E27FC236}">
                <a16:creationId xmlns:a16="http://schemas.microsoft.com/office/drawing/2014/main" id="{9EE539C5-D1AE-D864-479A-003030FA1D2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5FCFE83-5F37-2623-F717-C5A0B55F791E}"/>
              </a:ext>
            </a:extLst>
          </p:cNvPr>
          <p:cNvSpPr>
            <a:spLocks noGrp="1"/>
          </p:cNvSpPr>
          <p:nvPr>
            <p:ph type="sldNum" sz="quarter" idx="12"/>
          </p:nvPr>
        </p:nvSpPr>
        <p:spPr/>
        <p:txBody>
          <a:bodyPr/>
          <a:lstStyle/>
          <a:p>
            <a:fld id="{A05A37A2-5682-474A-BBA9-258361E141B0}" type="slidenum">
              <a:rPr lang="en-US" smtClean="0"/>
              <a:t>‹#›</a:t>
            </a:fld>
            <a:endParaRPr lang="en-US"/>
          </a:p>
        </p:txBody>
      </p:sp>
    </p:spTree>
    <p:extLst>
      <p:ext uri="{BB962C8B-B14F-4D97-AF65-F5344CB8AC3E}">
        <p14:creationId xmlns:p14="http://schemas.microsoft.com/office/powerpoint/2010/main" val="25234078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F01FFA-6C1B-7A69-6E8D-E08EE3FB3535}"/>
              </a:ext>
            </a:extLst>
          </p:cNvPr>
          <p:cNvSpPr>
            <a:spLocks noGrp="1"/>
          </p:cNvSpPr>
          <p:nvPr>
            <p:ph type="dt" sz="half" idx="10"/>
          </p:nvPr>
        </p:nvSpPr>
        <p:spPr/>
        <p:txBody>
          <a:bodyPr/>
          <a:lstStyle/>
          <a:p>
            <a:fld id="{E21D14B2-240B-4C09-B9BE-118AC359B451}" type="datetime1">
              <a:rPr lang="en-US" smtClean="0"/>
              <a:t>9/3/2026</a:t>
            </a:fld>
            <a:endParaRPr lang="en-US"/>
          </a:p>
        </p:txBody>
      </p:sp>
      <p:sp>
        <p:nvSpPr>
          <p:cNvPr id="3" name="Footer Placeholder 2">
            <a:extLst>
              <a:ext uri="{FF2B5EF4-FFF2-40B4-BE49-F238E27FC236}">
                <a16:creationId xmlns:a16="http://schemas.microsoft.com/office/drawing/2014/main" id="{8A94CD23-4229-9E41-EFDA-55C6D39CD30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3DB01C0-A95D-D0D2-8831-C7D8D877FBDD}"/>
              </a:ext>
            </a:extLst>
          </p:cNvPr>
          <p:cNvSpPr>
            <a:spLocks noGrp="1"/>
          </p:cNvSpPr>
          <p:nvPr>
            <p:ph type="sldNum" sz="quarter" idx="12"/>
          </p:nvPr>
        </p:nvSpPr>
        <p:spPr/>
        <p:txBody>
          <a:bodyPr/>
          <a:lstStyle/>
          <a:p>
            <a:fld id="{A05A37A2-5682-474A-BBA9-258361E141B0}" type="slidenum">
              <a:rPr lang="en-US" smtClean="0"/>
              <a:t>‹#›</a:t>
            </a:fld>
            <a:endParaRPr lang="en-US"/>
          </a:p>
        </p:txBody>
      </p:sp>
    </p:spTree>
    <p:extLst>
      <p:ext uri="{BB962C8B-B14F-4D97-AF65-F5344CB8AC3E}">
        <p14:creationId xmlns:p14="http://schemas.microsoft.com/office/powerpoint/2010/main" val="16300713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A4B78-4732-4B4A-B97C-99E077F9EF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D2FB2F7-6540-5FB9-E937-EEECA40BC7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CE06F7B-2912-13D8-9B8D-CD018CF3C6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77D0EF-36A3-2B1E-4DF2-AAD23E115F97}"/>
              </a:ext>
            </a:extLst>
          </p:cNvPr>
          <p:cNvSpPr>
            <a:spLocks noGrp="1"/>
          </p:cNvSpPr>
          <p:nvPr>
            <p:ph type="dt" sz="half" idx="10"/>
          </p:nvPr>
        </p:nvSpPr>
        <p:spPr/>
        <p:txBody>
          <a:bodyPr/>
          <a:lstStyle/>
          <a:p>
            <a:fld id="{65E511B1-40FA-48A6-9668-AD87F7905608}" type="datetime1">
              <a:rPr lang="en-US" smtClean="0"/>
              <a:t>9/3/2026</a:t>
            </a:fld>
            <a:endParaRPr lang="en-US"/>
          </a:p>
        </p:txBody>
      </p:sp>
      <p:sp>
        <p:nvSpPr>
          <p:cNvPr id="6" name="Footer Placeholder 5">
            <a:extLst>
              <a:ext uri="{FF2B5EF4-FFF2-40B4-BE49-F238E27FC236}">
                <a16:creationId xmlns:a16="http://schemas.microsoft.com/office/drawing/2014/main" id="{851707ED-44FB-EA64-1401-3EB7B8C5F9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9AC287-6113-B4DD-EB42-A75DDF2EB9C2}"/>
              </a:ext>
            </a:extLst>
          </p:cNvPr>
          <p:cNvSpPr>
            <a:spLocks noGrp="1"/>
          </p:cNvSpPr>
          <p:nvPr>
            <p:ph type="sldNum" sz="quarter" idx="12"/>
          </p:nvPr>
        </p:nvSpPr>
        <p:spPr/>
        <p:txBody>
          <a:bodyPr/>
          <a:lstStyle/>
          <a:p>
            <a:fld id="{A05A37A2-5682-474A-BBA9-258361E141B0}" type="slidenum">
              <a:rPr lang="en-US" smtClean="0"/>
              <a:t>‹#›</a:t>
            </a:fld>
            <a:endParaRPr lang="en-US"/>
          </a:p>
        </p:txBody>
      </p:sp>
    </p:spTree>
    <p:extLst>
      <p:ext uri="{BB962C8B-B14F-4D97-AF65-F5344CB8AC3E}">
        <p14:creationId xmlns:p14="http://schemas.microsoft.com/office/powerpoint/2010/main" val="3092487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5D2BA-CBA9-8632-C3CB-167ACAA487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E895935-DACA-ABF9-D42D-409D37C9F9F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72DF7E3-1098-D02B-7DA5-4D84CB7322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420061B-7934-E1CC-A11D-051E36375B3E}"/>
              </a:ext>
            </a:extLst>
          </p:cNvPr>
          <p:cNvSpPr>
            <a:spLocks noGrp="1"/>
          </p:cNvSpPr>
          <p:nvPr>
            <p:ph type="dt" sz="half" idx="10"/>
          </p:nvPr>
        </p:nvSpPr>
        <p:spPr/>
        <p:txBody>
          <a:bodyPr/>
          <a:lstStyle/>
          <a:p>
            <a:fld id="{8B448505-D9D2-4EE9-8F4B-0479A990FE5D}" type="datetime1">
              <a:rPr lang="en-US" smtClean="0"/>
              <a:t>9/3/2026</a:t>
            </a:fld>
            <a:endParaRPr lang="en-US"/>
          </a:p>
        </p:txBody>
      </p:sp>
      <p:sp>
        <p:nvSpPr>
          <p:cNvPr id="6" name="Footer Placeholder 5">
            <a:extLst>
              <a:ext uri="{FF2B5EF4-FFF2-40B4-BE49-F238E27FC236}">
                <a16:creationId xmlns:a16="http://schemas.microsoft.com/office/drawing/2014/main" id="{3697593F-D267-C52F-2327-81B440C6C7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E5C1D80-5AD5-8C74-7006-71B8E8E5A030}"/>
              </a:ext>
            </a:extLst>
          </p:cNvPr>
          <p:cNvSpPr>
            <a:spLocks noGrp="1"/>
          </p:cNvSpPr>
          <p:nvPr>
            <p:ph type="sldNum" sz="quarter" idx="12"/>
          </p:nvPr>
        </p:nvSpPr>
        <p:spPr/>
        <p:txBody>
          <a:bodyPr/>
          <a:lstStyle/>
          <a:p>
            <a:fld id="{A05A37A2-5682-474A-BBA9-258361E141B0}" type="slidenum">
              <a:rPr lang="en-US" smtClean="0"/>
              <a:t>‹#›</a:t>
            </a:fld>
            <a:endParaRPr lang="en-US"/>
          </a:p>
        </p:txBody>
      </p:sp>
    </p:spTree>
    <p:extLst>
      <p:ext uri="{BB962C8B-B14F-4D97-AF65-F5344CB8AC3E}">
        <p14:creationId xmlns:p14="http://schemas.microsoft.com/office/powerpoint/2010/main" val="13714597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4CC73-A489-DA51-D67F-C6964760DFD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2843347-50D2-6E9F-7AF4-7A855835E0F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9C280A-80D2-C29B-07AC-07AD5CB947C0}"/>
              </a:ext>
            </a:extLst>
          </p:cNvPr>
          <p:cNvSpPr>
            <a:spLocks noGrp="1"/>
          </p:cNvSpPr>
          <p:nvPr>
            <p:ph type="dt" sz="half" idx="10"/>
          </p:nvPr>
        </p:nvSpPr>
        <p:spPr/>
        <p:txBody>
          <a:bodyPr/>
          <a:lstStyle/>
          <a:p>
            <a:fld id="{30E35E3E-360F-4249-B34A-63B4A1B744F0}" type="datetime1">
              <a:rPr lang="en-US" smtClean="0"/>
              <a:t>9/3/2026</a:t>
            </a:fld>
            <a:endParaRPr lang="en-US"/>
          </a:p>
        </p:txBody>
      </p:sp>
      <p:sp>
        <p:nvSpPr>
          <p:cNvPr id="5" name="Footer Placeholder 4">
            <a:extLst>
              <a:ext uri="{FF2B5EF4-FFF2-40B4-BE49-F238E27FC236}">
                <a16:creationId xmlns:a16="http://schemas.microsoft.com/office/drawing/2014/main" id="{343CE451-C0D3-9EFF-E0E8-85A23C1DED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26B9B9-4B3A-FC04-7CE5-C66063779A87}"/>
              </a:ext>
            </a:extLst>
          </p:cNvPr>
          <p:cNvSpPr>
            <a:spLocks noGrp="1"/>
          </p:cNvSpPr>
          <p:nvPr>
            <p:ph type="sldNum" sz="quarter" idx="12"/>
          </p:nvPr>
        </p:nvSpPr>
        <p:spPr/>
        <p:txBody>
          <a:bodyPr/>
          <a:lstStyle/>
          <a:p>
            <a:fld id="{A05A37A2-5682-474A-BBA9-258361E141B0}" type="slidenum">
              <a:rPr lang="en-US" smtClean="0"/>
              <a:t>‹#›</a:t>
            </a:fld>
            <a:endParaRPr lang="en-US"/>
          </a:p>
        </p:txBody>
      </p:sp>
    </p:spTree>
    <p:extLst>
      <p:ext uri="{BB962C8B-B14F-4D97-AF65-F5344CB8AC3E}">
        <p14:creationId xmlns:p14="http://schemas.microsoft.com/office/powerpoint/2010/main" val="5672681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4F033F-1ED0-5383-26E8-6A46033D53E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E4DBDDD-177E-17E1-8A26-0605AFA79D5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76349FA-C223-FE8E-1091-FE9EC9546D02}"/>
              </a:ext>
            </a:extLst>
          </p:cNvPr>
          <p:cNvSpPr>
            <a:spLocks noGrp="1"/>
          </p:cNvSpPr>
          <p:nvPr>
            <p:ph type="dt" sz="half" idx="10"/>
          </p:nvPr>
        </p:nvSpPr>
        <p:spPr/>
        <p:txBody>
          <a:bodyPr/>
          <a:lstStyle/>
          <a:p>
            <a:fld id="{4EF9E4D8-2D78-4BFB-843A-E6BC6B171E6E}" type="datetime1">
              <a:rPr lang="en-US" smtClean="0"/>
              <a:t>9/3/2026</a:t>
            </a:fld>
            <a:endParaRPr lang="en-US"/>
          </a:p>
        </p:txBody>
      </p:sp>
      <p:sp>
        <p:nvSpPr>
          <p:cNvPr id="5" name="Footer Placeholder 4">
            <a:extLst>
              <a:ext uri="{FF2B5EF4-FFF2-40B4-BE49-F238E27FC236}">
                <a16:creationId xmlns:a16="http://schemas.microsoft.com/office/drawing/2014/main" id="{B6FC07E5-F651-FA31-11C9-CAC3F10AD0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735C9B-C49D-6579-FFF8-9468183EE058}"/>
              </a:ext>
            </a:extLst>
          </p:cNvPr>
          <p:cNvSpPr>
            <a:spLocks noGrp="1"/>
          </p:cNvSpPr>
          <p:nvPr>
            <p:ph type="sldNum" sz="quarter" idx="12"/>
          </p:nvPr>
        </p:nvSpPr>
        <p:spPr/>
        <p:txBody>
          <a:bodyPr/>
          <a:lstStyle/>
          <a:p>
            <a:fld id="{A05A37A2-5682-474A-BBA9-258361E141B0}" type="slidenum">
              <a:rPr lang="en-US" smtClean="0"/>
              <a:t>‹#›</a:t>
            </a:fld>
            <a:endParaRPr lang="en-US"/>
          </a:p>
        </p:txBody>
      </p:sp>
    </p:spTree>
    <p:extLst>
      <p:ext uri="{BB962C8B-B14F-4D97-AF65-F5344CB8AC3E}">
        <p14:creationId xmlns:p14="http://schemas.microsoft.com/office/powerpoint/2010/main" val="18401552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A6EA169-8565-87A3-C59A-FA4B17A28D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BA9F75E-B0CF-E7DA-4A01-8196B5B1A23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F92B1701-AA22-0087-851C-E4D1C2E2ED0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75F9369-2229-4AFD-A205-5EECDE54A095}" type="datetime1">
              <a:rPr lang="en-US" smtClean="0"/>
              <a:t>9/3/2026</a:t>
            </a:fld>
            <a:endParaRPr lang="en-US" dirty="0"/>
          </a:p>
        </p:txBody>
      </p:sp>
      <p:sp>
        <p:nvSpPr>
          <p:cNvPr id="5" name="Footer Placeholder 4">
            <a:extLst>
              <a:ext uri="{FF2B5EF4-FFF2-40B4-BE49-F238E27FC236}">
                <a16:creationId xmlns:a16="http://schemas.microsoft.com/office/drawing/2014/main" id="{5000C34A-7388-BF96-8094-E70D517D8E87}"/>
              </a:ext>
            </a:extLst>
          </p:cNvPr>
          <p:cNvSpPr>
            <a:spLocks noGrp="1"/>
          </p:cNvSpPr>
          <p:nvPr>
            <p:ph type="ftr" sz="quarter" idx="3"/>
          </p:nvPr>
        </p:nvSpPr>
        <p:spPr>
          <a:xfrm>
            <a:off x="6849374"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dirty="0"/>
              <a:t>The New World of Enforcement  |  www.anderinger.com</a:t>
            </a:r>
          </a:p>
        </p:txBody>
      </p:sp>
      <p:sp>
        <p:nvSpPr>
          <p:cNvPr id="6" name="Slide Number Placeholder 5">
            <a:extLst>
              <a:ext uri="{FF2B5EF4-FFF2-40B4-BE49-F238E27FC236}">
                <a16:creationId xmlns:a16="http://schemas.microsoft.com/office/drawing/2014/main" id="{B531B17A-C1B2-BADC-B59C-69D96AD715A7}"/>
              </a:ext>
            </a:extLst>
          </p:cNvPr>
          <p:cNvSpPr>
            <a:spLocks noGrp="1"/>
          </p:cNvSpPr>
          <p:nvPr>
            <p:ph type="sldNum" sz="quarter" idx="4"/>
          </p:nvPr>
        </p:nvSpPr>
        <p:spPr>
          <a:xfrm>
            <a:off x="10964174" y="6356350"/>
            <a:ext cx="389626"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05A37A2-5682-474A-BBA9-258361E141B0}" type="slidenum">
              <a:rPr lang="en-US" smtClean="0"/>
              <a:t>‹#›</a:t>
            </a:fld>
            <a:endParaRPr lang="en-US"/>
          </a:p>
        </p:txBody>
      </p:sp>
      <p:sp>
        <p:nvSpPr>
          <p:cNvPr id="10" name="Rectangle 9">
            <a:extLst>
              <a:ext uri="{FF2B5EF4-FFF2-40B4-BE49-F238E27FC236}">
                <a16:creationId xmlns:a16="http://schemas.microsoft.com/office/drawing/2014/main" id="{06410B4A-97C3-BBC0-FBB1-81A9AA1056F8}"/>
              </a:ext>
            </a:extLst>
          </p:cNvPr>
          <p:cNvSpPr/>
          <p:nvPr userDrawn="1"/>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a:extLst>
              <a:ext uri="{FF2B5EF4-FFF2-40B4-BE49-F238E27FC236}">
                <a16:creationId xmlns:a16="http://schemas.microsoft.com/office/drawing/2014/main" id="{5B1B0656-3CA2-07CA-6C0C-8054664CF93D}"/>
              </a:ext>
            </a:extLst>
          </p:cNvPr>
          <p:cNvSpPr/>
          <p:nvPr userDrawn="1"/>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33465585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federalregister.gov/documents/2026/08/19/2026-16911/accuracy-of-importer-of-record-data-submitted-to-cbp6" TargetMode="External"/><Relationship Id="rId2" Type="http://schemas.openxmlformats.org/officeDocument/2006/relationships/hyperlink" Target="https://www.whitehouse.gov/presidential-actions/2026/06/strengthening-customs-enforcement/" TargetMode="Externa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s://www.cbp.gov/trade/strengthening-customs-enforcement"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cbp.gov/trade/automated/how-to-use-ace/portal-applying" TargetMode="External"/><Relationship Id="rId2" Type="http://schemas.openxmlformats.org/officeDocument/2006/relationships/hyperlink" Target="https://urldefense.com/v3/__https:/links-1.govdelivery.com/CL0/https:*2F*2Fcontent.govdelivery.com*2Faccounts*2FUSDHSCBP*2Fbulletins*2F4081d5d/1/0100019f72028e1f-ecbc9e7d-85c7-4398-b46f-7e7371062431-000000/ro-onIK8ll6yzmzI03FOQnktQPjJ6X0CAg_Q9ahT954=452__;JSUlJSUl!!BIjHE3oTu5E!RrxeFC5X5cpKnIXvxz9JvS7Fuxp8sxPrIc3NjnmtXCjOJAhhNsnLsgq3aQjELngC1DN1gu7A-PxWTm5JJsy7$"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cbp.gov/trade/automated/ach/signing"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cbp.gov/sites/default/files/2026-06/cbp_form_5106.pdf"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cbp.gov/trade/priority-issues/revenue/bonds/freeze-program"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urldefense.com/v3/__https:/u6825933.ct.sendgrid.net/ls/click?upn=u001.AlMmV4wUScVnLACIjjrXjC0MDq4dh8FQ1qV8E380o9K8C7lu1hkx2gEuToP7WHsh5dIYuF-2Fg1XHMFgfRTFYuSq7Zcpazyq7WIrrexwKJToqY3UNxIQo8-2FqMuS8zWGEOlQTZnxrbkVeImhDfOUMmLpg-3D-3DMAUC_LTLyApuF-2F-2Fg7T2yWRdJOntdgQzAz7dRBSsfaYXDYwQbyrdU8WhAzdp3OhSwtEe-2B5SYEcPcFPknmU1x4fuOyrQfsFRbfBWBXSYhbq-2FEdN8Lnen1o8-2B303N6pVVNK6FhveJUzNSTsIJfJNg8KJD5r4x03tZI3J4PeEjEkfhxeibjmDAGxQpSXWXtFrt0T16kad14EuKNjwsF0D5balcOfTlJt11ELbsIvRdRwRsfbK9so7Mr2cDxiNM-2ByolbUgnweuK3x-2FPJxvAbkgwCFNCQ9iLE9YVO-2FvbiUW-2BmQy5UdS6RKr3aoXT-2BjgnD3UwWFtopfgR7zOzd0VL3Kb-2F3vTecaaxWTdMCTeuscqo3zmERDZ4cLi8aE-2BBjpyCYOG6wsiziIs__;!!BIjHE3oTu5E!WhcGPOhDR6nT00QAHcL5vU5Sfk7_QejXxHNztHZbNDjzNQzab6Jd9EEcC8LtDgZyHHwKLMOAsr8A5w$" TargetMode="External"/><Relationship Id="rId7" Type="http://schemas.openxmlformats.org/officeDocument/2006/relationships/image" Target="../media/image2.png"/><Relationship Id="rId2" Type="http://schemas.openxmlformats.org/officeDocument/2006/relationships/image" Target="../media/image3.gif"/><Relationship Id="rId1" Type="http://schemas.openxmlformats.org/officeDocument/2006/relationships/slideLayout" Target="../slideLayouts/slideLayout2.xml"/><Relationship Id="rId6" Type="http://schemas.openxmlformats.org/officeDocument/2006/relationships/hyperlink" Target="https://urldefense.com/v3/__https:/u6825933.ct.sendgrid.net/ls/click?upn=u001.AlMmV4wUScVnLACIjjrXjC0MDq4dh8FQ1qV8E380o9K8C7lu1hkx2gEuToP7WHsh5dIYuF-2Fg1XHMFgfRTFYuSlanKJ6flhaspcgj2Drl77I-3DY1VU_LTLyApuF-2F-2Fg7T2yWRdJOntdgQzAz7dRBSsfaYXDYwQbyrdU8WhAzdp3OhSwtEe-2B5SYEcPcFPknmU1x4fuOyrQfsFRbfBWBXSYhbq-2FEdN8Lnen1o8-2B303N6pVVNK6FhveJUzNSTsIJfJNg8KJD5r4x03tZI3J4PeEjEkfhxeibjmDAGxQpSXWXtFrt0T16kadUxBfBOMlhQkJKNUiKZVn5-2FqVBYsJPpE2Y5EYyZ6GHqymLdP-2F-2FpnKjRRB3yIqKY4FGi611yM-2Bn21LKhAUc0-2Fya1anjMn2h0CnZwbaaQu3BMDBZWpIyuRjKdyA9j8BCCggN4nYB8kMq9Xew5FJqAWRZ9ZXViol1URNvMQnzpIIX1w4A2pqXe2QA4C-2BRsZQbvQG__;!!BIjHE3oTu5E!WhcGPOhDR6nT00QAHcL5vU5Sfk7_QejXxHNztHZbNDjzNQzab6Jd9EEcC8LtDgZyHHwKLMNopc5iog$" TargetMode="External"/><Relationship Id="rId5" Type="http://schemas.openxmlformats.org/officeDocument/2006/relationships/hyperlink" Target="mailto:bondquestions@cbp.dhs.gov" TargetMode="External"/><Relationship Id="rId4" Type="http://schemas.openxmlformats.org/officeDocument/2006/relationships/hyperlink" Target="https://urldefense.com/v3/__https:/u6825933.ct.sendgrid.net/ls/click?upn=u001.AlMmV4wUScVnLACIjjrXjC0MDq4dh8FQ1qV8E380o9K8C7lu1hkx2gEuToP7WHsh5dIYuF-2Fg1XHMFgfRTFYuSqUEV2cOY4dfODGcVH-2FeTeVrWLYrk5bmW1CK3wlfwgaUOLLZrecpeGtQEJSAz1m4gg-3D-3DELr9_LTLyApuF-2F-2Fg7T2yWRdJOntdgQzAz7dRBSsfaYXDYwQbyrdU8WhAzdp3OhSwtEe-2B5SYEcPcFPknmU1x4fuOyrQfsFRbfBWBXSYhbq-2FEdN8Lnen1o8-2B303N6pVVNK6FhveJUzNSTsIJfJNg8KJD5r4x03tZI3J4PeEjEkfhxeibjmDAGxQpSXWXtFrt0T16kadOqH6rc1GJIngfp4bqMk-2Fxl5H8YzUweBfaheE-2FW3pyFvs3pqEGbQw4a6npNIgsB2ksRzDwLGkTGm-2FnsuzA4UUctUr-2FaeVKYEu5v3owplVmpZSiHKtkMu8O-2FHP49DOFTNCQ-2FiZmkCqCtDx0qaKl6NyLKHp4aQO0tbm70np-2FArXdp4MTR7EsWP7qUqp-2BaWnAJMP__;!!BIjHE3oTu5E!WhcGPOhDR6nT00QAHcL5vU5Sfk7_QejXxHNztHZbNDjzNQzab6Jd9EEcC8LtDgZyHHwKLMMag99Egg$"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cbp.gov/border-security/ports-entry/cargo-security/c-tpat-customs-trade-partnership-against-terrorism/apply"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mailto:IORProgram@cbp.dhs.gov" TargetMode="External"/><Relationship Id="rId2" Type="http://schemas.openxmlformats.org/officeDocument/2006/relationships/hyperlink" Target="#footnote-6-p53628"/><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s://www.cbp.gov/trade/priority-issues/revenue/bonds/voided-importer-record-faqs"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hyperlink" Target="mailto:ace.support@cbp.dhs.gov" TargetMode="External"/><Relationship Id="rId7"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hyperlink" Target="https://www.cbp.gov/trade/automated/how-to-use-ace/portal-managing" TargetMode="External"/><Relationship Id="rId5" Type="http://schemas.openxmlformats.org/officeDocument/2006/relationships/image" Target="../media/image6.png"/><Relationship Id="rId4" Type="http://schemas.openxmlformats.org/officeDocument/2006/relationships/hyperlink" Target="https://urldefense.com/v3/__https:/aceaccountreview.cbp.gov/__;!!BIjHE3oTu5E!Ssq90_EMMynjwDe2teHC8cEqJhNh47AtvtP-HeRLvP53XpYVbLyoJ5WujL3iqyF8eTybrq85hD0zM1FeJg$"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hyperlink" Target="https://urldefense.com/v3/__https:/aceaccountreview.cbp.gov/__;!!BIjHE3oTu5E!XGdTP_qk1E71ChDg6rnwBztGVJ9EPBssSxNtXHRy0qZwmcyeVfFZPleSFOiLNOB3MZCGu8_7vSDKrksvPVnvey4$" TargetMode="External"/><Relationship Id="rId4" Type="http://schemas.openxmlformats.org/officeDocument/2006/relationships/hyperlink" Target="https://urldefense.com/v3/__https:/links-1.govdelivery.com/CL0/https:*2F*2Fwww.cbp.gov*2Ftrade*2Fautomated*2Fhow-to-use-ace*2Fportal-applying/1/0100019d4a78fd68-daf135de-470c-4390-aef7-00c6205e791c-000000/0rkp4LTokdAl9bvfNAP3EyB8p06TuQKi7fVnVsjidtk=451__;JSUlJSUl!!BIjHE3oTu5E!WceiTYLFmKMRw66mQaGdeiLGe_aQOIoQ10dEIN-senESFpN1f6aO6tKoqNdFsnjP2DRYKEP0G6fo9V5qWZw$"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4.png"/><Relationship Id="rId7" Type="http://schemas.openxmlformats.org/officeDocument/2006/relationships/hyperlink" Target="https://www.cbp.gov/document/guidance/ace-portal-user-management" TargetMode="External"/><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9.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0.emf"/><Relationship Id="rId5" Type="http://schemas.openxmlformats.org/officeDocument/2006/relationships/image" Target="../media/image19.emf"/><Relationship Id="rId4" Type="http://schemas.openxmlformats.org/officeDocument/2006/relationships/image" Target="../media/image18.png"/></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3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27.png"/><Relationship Id="rId4" Type="http://schemas.openxmlformats.org/officeDocument/2006/relationships/image" Target="../media/image26.png"/></Relationships>
</file>

<file path=ppt/slides/_rels/slide33.xml.rels><?xml version="1.0" encoding="UTF-8" standalone="yes"?>
<Relationships xmlns="http://schemas.openxmlformats.org/package/2006/relationships"><Relationship Id="rId3" Type="http://schemas.openxmlformats.org/officeDocument/2006/relationships/hyperlink" Target="https://www.cbp.gov/document/guidance/ace-reports-trade-refund-report-qrc" TargetMode="External"/><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hyperlink" Target="https://www.cbp.gov/trade/priority-issues/revenue/replacement-check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5" name="Rectangle 4"/>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0"/>
            <a:ext cx="12192000" cy="674416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 name="Title 1">
            <a:extLst>
              <a:ext uri="{FF2B5EF4-FFF2-40B4-BE49-F238E27FC236}">
                <a16:creationId xmlns:a16="http://schemas.microsoft.com/office/drawing/2014/main" id="{4F5BF8B6-425B-AC17-FC98-C169EDF1B30D}"/>
              </a:ext>
            </a:extLst>
          </p:cNvPr>
          <p:cNvSpPr>
            <a:spLocks noGrp="1"/>
          </p:cNvSpPr>
          <p:nvPr>
            <p:ph type="ctrTitle"/>
          </p:nvPr>
        </p:nvSpPr>
        <p:spPr>
          <a:xfrm>
            <a:off x="2436876" y="2310335"/>
            <a:ext cx="7318248" cy="1199627"/>
          </a:xfrm>
        </p:spPr>
        <p:txBody>
          <a:bodyPr>
            <a:normAutofit/>
          </a:bodyPr>
          <a:lstStyle/>
          <a:p>
            <a:r>
              <a:rPr lang="en-US" sz="4000" b="1" dirty="0">
                <a:solidFill>
                  <a:schemeClr val="bg1"/>
                </a:solidFill>
              </a:rPr>
              <a:t>The New World of Enforcement and Importer Identity</a:t>
            </a:r>
          </a:p>
        </p:txBody>
      </p:sp>
      <p:sp>
        <p:nvSpPr>
          <p:cNvPr id="3" name="Subtitle 2">
            <a:extLst>
              <a:ext uri="{FF2B5EF4-FFF2-40B4-BE49-F238E27FC236}">
                <a16:creationId xmlns:a16="http://schemas.microsoft.com/office/drawing/2014/main" id="{69DF007F-804C-D50E-73BF-EBDDA7329E29}"/>
              </a:ext>
            </a:extLst>
          </p:cNvPr>
          <p:cNvSpPr>
            <a:spLocks noGrp="1"/>
          </p:cNvSpPr>
          <p:nvPr>
            <p:ph type="subTitle" idx="1"/>
          </p:nvPr>
        </p:nvSpPr>
        <p:spPr>
          <a:xfrm>
            <a:off x="1524000" y="3842132"/>
            <a:ext cx="9144000" cy="540194"/>
          </a:xfrm>
        </p:spPr>
        <p:txBody>
          <a:bodyPr>
            <a:normAutofit/>
          </a:bodyPr>
          <a:lstStyle/>
          <a:p>
            <a:r>
              <a:rPr lang="en-US" sz="3200" dirty="0">
                <a:solidFill>
                  <a:schemeClr val="bg1"/>
                </a:solidFill>
              </a:rPr>
              <a:t>Deringer Recommendations</a:t>
            </a:r>
          </a:p>
        </p:txBody>
      </p:sp>
      <p:pic>
        <p:nvPicPr>
          <p:cNvPr id="8" name="Picture 7">
            <a:extLst>
              <a:ext uri="{FF2B5EF4-FFF2-40B4-BE49-F238E27FC236}">
                <a16:creationId xmlns:a16="http://schemas.microsoft.com/office/drawing/2014/main" id="{D6099249-43EA-136B-0328-A937E0058567}"/>
              </a:ext>
            </a:extLst>
          </p:cNvPr>
          <p:cNvPicPr>
            <a:picLocks noChangeAspect="1"/>
          </p:cNvPicPr>
          <p:nvPr/>
        </p:nvPicPr>
        <p:blipFill>
          <a:blip r:embed="rId2">
            <a:extLst>
              <a:ext uri="{28A0092B-C50C-407E-A947-70E740481C1C}">
                <a14:useLocalDpi xmlns:a14="http://schemas.microsoft.com/office/drawing/2010/main" val="0"/>
              </a:ext>
            </a:extLst>
          </a:blip>
          <a:srcRect l="7897" t="37231" r="7949" b="36992"/>
          <a:stretch>
            <a:fillRect/>
          </a:stretch>
        </p:blipFill>
        <p:spPr>
          <a:xfrm>
            <a:off x="275844" y="267685"/>
            <a:ext cx="3189732" cy="676434"/>
          </a:xfrm>
          <a:prstGeom prst="rect">
            <a:avLst/>
          </a:prstGeom>
        </p:spPr>
      </p:pic>
      <p:cxnSp>
        <p:nvCxnSpPr>
          <p:cNvPr id="10" name="Straight Connector 9">
            <a:extLst>
              <a:ext uri="{FF2B5EF4-FFF2-40B4-BE49-F238E27FC236}">
                <a16:creationId xmlns:a16="http://schemas.microsoft.com/office/drawing/2014/main" id="{F9BBC54A-3176-024D-91AF-E75174E9E258}"/>
              </a:ext>
            </a:extLst>
          </p:cNvPr>
          <p:cNvCxnSpPr/>
          <p:nvPr/>
        </p:nvCxnSpPr>
        <p:spPr>
          <a:xfrm flipV="1">
            <a:off x="0" y="1078992"/>
            <a:ext cx="12192000" cy="82296"/>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A69FFB82-A217-D91B-B413-C3E2384EC726}"/>
              </a:ext>
            </a:extLst>
          </p:cNvPr>
          <p:cNvSpPr txBox="1"/>
          <p:nvPr/>
        </p:nvSpPr>
        <p:spPr>
          <a:xfrm>
            <a:off x="4642485" y="4474343"/>
            <a:ext cx="2907030" cy="369332"/>
          </a:xfrm>
          <a:prstGeom prst="rect">
            <a:avLst/>
          </a:prstGeom>
          <a:noFill/>
        </p:spPr>
        <p:txBody>
          <a:bodyPr wrap="square" rtlCol="0">
            <a:spAutoFit/>
          </a:bodyPr>
          <a:lstStyle/>
          <a:p>
            <a:pPr algn="ctr"/>
            <a:r>
              <a:rPr lang="en-US" dirty="0">
                <a:solidFill>
                  <a:schemeClr val="bg1"/>
                </a:solidFill>
              </a:rPr>
              <a:t>Amy Magnus &amp; Sandy Coty</a:t>
            </a:r>
          </a:p>
        </p:txBody>
      </p:sp>
    </p:spTree>
    <p:extLst>
      <p:ext uri="{BB962C8B-B14F-4D97-AF65-F5344CB8AC3E}">
        <p14:creationId xmlns:p14="http://schemas.microsoft.com/office/powerpoint/2010/main" val="42842576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5" name="Rectangle 4"/>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1724A51C-76C1-F332-D88C-A8E144A9BE2A}"/>
              </a:ext>
            </a:extLst>
          </p:cNvPr>
          <p:cNvSpPr>
            <a:spLocks noGrp="1"/>
          </p:cNvSpPr>
          <p:nvPr>
            <p:ph type="title"/>
          </p:nvPr>
        </p:nvSpPr>
        <p:spPr/>
        <p:txBody>
          <a:bodyPr>
            <a:normAutofit/>
          </a:bodyPr>
          <a:lstStyle/>
          <a:p>
            <a:r>
              <a:rPr lang="en-US" sz="2800" b="1" dirty="0">
                <a:solidFill>
                  <a:srgbClr val="122A42"/>
                </a:solidFill>
              </a:rPr>
              <a:t>Wake Up Calls</a:t>
            </a:r>
          </a:p>
        </p:txBody>
      </p:sp>
      <p:sp>
        <p:nvSpPr>
          <p:cNvPr id="3" name="Content Placeholder 2">
            <a:extLst>
              <a:ext uri="{FF2B5EF4-FFF2-40B4-BE49-F238E27FC236}">
                <a16:creationId xmlns:a16="http://schemas.microsoft.com/office/drawing/2014/main" id="{A7D904DB-4C08-05FF-CF14-80AE2919E881}"/>
              </a:ext>
            </a:extLst>
          </p:cNvPr>
          <p:cNvSpPr>
            <a:spLocks noGrp="1"/>
          </p:cNvSpPr>
          <p:nvPr>
            <p:ph idx="1"/>
          </p:nvPr>
        </p:nvSpPr>
        <p:spPr>
          <a:xfrm>
            <a:off x="838200" y="1523873"/>
            <a:ext cx="10515600" cy="4351338"/>
          </a:xfrm>
        </p:spPr>
        <p:txBody>
          <a:bodyPr vert="horz" lIns="91440" tIns="45720" rIns="91440" bIns="45720" rtlCol="0" anchor="t">
            <a:normAutofit/>
          </a:bodyPr>
          <a:lstStyle/>
          <a:p>
            <a:pPr marL="0" indent="0">
              <a:buNone/>
            </a:pPr>
            <a:r>
              <a:rPr lang="en-US" sz="2000" dirty="0">
                <a:solidFill>
                  <a:srgbClr val="323232"/>
                </a:solidFill>
              </a:rPr>
              <a:t>EO 14411, June 2, 2026 – Strengthening Customs Enforcement</a:t>
            </a:r>
          </a:p>
          <a:p>
            <a:pPr lvl="1"/>
            <a:r>
              <a:rPr lang="en-US" sz="2000" dirty="0">
                <a:solidFill>
                  <a:srgbClr val="323232"/>
                </a:solidFill>
                <a:hlinkClick r:id="rId2"/>
              </a:rPr>
              <a:t>https://www.whitehouse.gov/presidential-actions/2026/06/strengthening-customs-enforcement/</a:t>
            </a:r>
            <a:endParaRPr lang="en-US" sz="2000" dirty="0"/>
          </a:p>
          <a:p>
            <a:pPr marL="0" indent="0">
              <a:buNone/>
            </a:pPr>
            <a:endParaRPr lang="en-US" sz="2000" dirty="0"/>
          </a:p>
          <a:p>
            <a:pPr marL="0" indent="0">
              <a:buNone/>
            </a:pPr>
            <a:r>
              <a:rPr lang="en-US" sz="2000" dirty="0">
                <a:solidFill>
                  <a:srgbClr val="323232"/>
                </a:solidFill>
              </a:rPr>
              <a:t>Federal Register regarding 5106, August 19, 2026</a:t>
            </a:r>
          </a:p>
          <a:p>
            <a:pPr lvl="1"/>
            <a:r>
              <a:rPr lang="en-US" sz="2000" dirty="0">
                <a:solidFill>
                  <a:srgbClr val="323232"/>
                </a:solidFill>
                <a:hlinkClick r:id="rId3"/>
              </a:rPr>
              <a:t>https://www.federalregister.gov/documents/2026/08/19/2026-16911/accuracy-of-importer-of-record-data-submitted-to-cbp6</a:t>
            </a:r>
            <a:endParaRPr lang="en-US" sz="2000" dirty="0">
              <a:solidFill>
                <a:srgbClr val="323232"/>
              </a:solidFill>
            </a:endParaRPr>
          </a:p>
          <a:p>
            <a:pPr marL="457200" lvl="1" indent="0">
              <a:buNone/>
            </a:pPr>
            <a:endParaRPr lang="en-US" sz="2000" dirty="0">
              <a:solidFill>
                <a:srgbClr val="323232"/>
              </a:solidFill>
            </a:endParaRPr>
          </a:p>
          <a:p>
            <a:pPr marL="0" indent="0">
              <a:buNone/>
            </a:pPr>
            <a:r>
              <a:rPr lang="en-US" sz="2000" dirty="0">
                <a:solidFill>
                  <a:srgbClr val="323232"/>
                </a:solidFill>
              </a:rPr>
              <a:t>Additional info regarding enforcement</a:t>
            </a:r>
          </a:p>
          <a:p>
            <a:pPr lvl="1"/>
            <a:r>
              <a:rPr lang="en-US" sz="2000" dirty="0">
                <a:hlinkClick r:id="rId4"/>
              </a:rPr>
              <a:t>Strengthening Customs Enforcement | U.S. Customs and Border Protection</a:t>
            </a:r>
            <a:endParaRPr lang="en-US" sz="2000" dirty="0"/>
          </a:p>
          <a:p>
            <a:pPr marL="457200" lvl="1" indent="0">
              <a:buNone/>
            </a:pPr>
            <a:r>
              <a:rPr lang="en-US" sz="2000" dirty="0">
                <a:solidFill>
                  <a:srgbClr val="323232"/>
                </a:solidFill>
              </a:rPr>
              <a:t> </a:t>
            </a:r>
          </a:p>
        </p:txBody>
      </p:sp>
      <p:sp>
        <p:nvSpPr>
          <p:cNvPr id="6" name="Slide Number Placeholder 5">
            <a:extLst>
              <a:ext uri="{FF2B5EF4-FFF2-40B4-BE49-F238E27FC236}">
                <a16:creationId xmlns:a16="http://schemas.microsoft.com/office/drawing/2014/main" id="{0C12C7D7-8C7C-48F4-E203-CA8B59A06E3B}"/>
              </a:ext>
            </a:extLst>
          </p:cNvPr>
          <p:cNvSpPr>
            <a:spLocks noGrp="1"/>
          </p:cNvSpPr>
          <p:nvPr>
            <p:ph type="sldNum" sz="quarter" idx="12"/>
          </p:nvPr>
        </p:nvSpPr>
        <p:spPr>
          <a:xfrm>
            <a:off x="8610600" y="6302373"/>
            <a:ext cx="2743200" cy="365125"/>
          </a:xfrm>
        </p:spPr>
        <p:txBody>
          <a:bodyPr/>
          <a:lstStyle/>
          <a:p>
            <a:fld id="{A05A37A2-5682-474A-BBA9-258361E141B0}" type="slidenum">
              <a:rPr lang="en-US" smtClean="0"/>
              <a:t>2</a:t>
            </a:fld>
            <a:endParaRPr lang="en-US" dirty="0"/>
          </a:p>
        </p:txBody>
      </p:sp>
      <p:sp>
        <p:nvSpPr>
          <p:cNvPr id="9" name="Slide Number Placeholder 5">
            <a:extLst>
              <a:ext uri="{FF2B5EF4-FFF2-40B4-BE49-F238E27FC236}">
                <a16:creationId xmlns:a16="http://schemas.microsoft.com/office/drawing/2014/main" id="{DF58D82D-4441-D000-6527-E62D01AE391A}"/>
              </a:ext>
            </a:extLst>
          </p:cNvPr>
          <p:cNvSpPr txBox="1">
            <a:spLocks/>
          </p:cNvSpPr>
          <p:nvPr/>
        </p:nvSpPr>
        <p:spPr>
          <a:xfrm>
            <a:off x="7004304" y="6324599"/>
            <a:ext cx="4084320"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The New World of Enforcement  |  www.anderinger.com</a:t>
            </a:r>
          </a:p>
        </p:txBody>
      </p:sp>
      <p:pic>
        <p:nvPicPr>
          <p:cNvPr id="12" name="Picture 11">
            <a:extLst>
              <a:ext uri="{FF2B5EF4-FFF2-40B4-BE49-F238E27FC236}">
                <a16:creationId xmlns:a16="http://schemas.microsoft.com/office/drawing/2014/main" id="{F8BD56C8-C6F0-80E1-6BA7-30584462FD4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Tree>
    <p:extLst>
      <p:ext uri="{BB962C8B-B14F-4D97-AF65-F5344CB8AC3E}">
        <p14:creationId xmlns:p14="http://schemas.microsoft.com/office/powerpoint/2010/main" val="22554578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5" name="Rectangle 4"/>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B28AB608-C581-A2BB-6FCA-EC62754DD3E1}"/>
              </a:ext>
            </a:extLst>
          </p:cNvPr>
          <p:cNvSpPr>
            <a:spLocks noGrp="1"/>
          </p:cNvSpPr>
          <p:nvPr>
            <p:ph type="title"/>
          </p:nvPr>
        </p:nvSpPr>
        <p:spPr/>
        <p:txBody>
          <a:bodyPr>
            <a:normAutofit/>
          </a:bodyPr>
          <a:lstStyle/>
          <a:p>
            <a:r>
              <a:rPr lang="en-US" sz="2800" b="1" dirty="0">
                <a:solidFill>
                  <a:srgbClr val="122A42"/>
                </a:solidFill>
              </a:rPr>
              <a:t>We Highly Recommend Obtaining an ACE Portal Account		</a:t>
            </a:r>
          </a:p>
        </p:txBody>
      </p:sp>
      <p:sp>
        <p:nvSpPr>
          <p:cNvPr id="3" name="Content Placeholder 2">
            <a:extLst>
              <a:ext uri="{FF2B5EF4-FFF2-40B4-BE49-F238E27FC236}">
                <a16:creationId xmlns:a16="http://schemas.microsoft.com/office/drawing/2014/main" id="{A2BD1FB9-774A-309F-9FEB-B8E38B7FDD99}"/>
              </a:ext>
            </a:extLst>
          </p:cNvPr>
          <p:cNvSpPr>
            <a:spLocks noGrp="1"/>
          </p:cNvSpPr>
          <p:nvPr>
            <p:ph idx="1"/>
          </p:nvPr>
        </p:nvSpPr>
        <p:spPr>
          <a:xfrm>
            <a:off x="776288" y="1606548"/>
            <a:ext cx="10639425" cy="4351338"/>
          </a:xfrm>
        </p:spPr>
        <p:txBody>
          <a:bodyPr vert="horz" lIns="91440" tIns="45720" rIns="91440" bIns="45720" rtlCol="0" anchor="t">
            <a:normAutofit/>
          </a:bodyPr>
          <a:lstStyle/>
          <a:p>
            <a:r>
              <a:rPr lang="en-US" sz="1800" dirty="0">
                <a:solidFill>
                  <a:srgbClr val="323232"/>
                </a:solidFill>
              </a:rPr>
              <a:t>If you don’t have an ACE Portal Account, get one!</a:t>
            </a:r>
          </a:p>
          <a:p>
            <a:r>
              <a:rPr lang="en-US" sz="1800" dirty="0">
                <a:solidFill>
                  <a:srgbClr val="323232"/>
                </a:solidFill>
              </a:rPr>
              <a:t>It allows you to:</a:t>
            </a:r>
          </a:p>
          <a:p>
            <a:pPr lvl="1">
              <a:buFont typeface="Courier New" panose="02070309020205020404" pitchFamily="49" charset="0"/>
              <a:buChar char="o"/>
            </a:pPr>
            <a:r>
              <a:rPr lang="en-US" sz="1600" dirty="0">
                <a:solidFill>
                  <a:srgbClr val="323232"/>
                </a:solidFill>
              </a:rPr>
              <a:t>Review all entries that have been filed on your behalf to ensure compliant filings</a:t>
            </a:r>
          </a:p>
          <a:p>
            <a:pPr lvl="2">
              <a:buFont typeface="Wingdings" panose="05000000000000000000" pitchFamily="2" charset="2"/>
              <a:buChar char="§"/>
            </a:pPr>
            <a:r>
              <a:rPr lang="en-US" sz="1600" dirty="0">
                <a:solidFill>
                  <a:srgbClr val="323232"/>
                </a:solidFill>
              </a:rPr>
              <a:t>Manage Cape Refunds</a:t>
            </a:r>
          </a:p>
          <a:p>
            <a:pPr lvl="2">
              <a:buFont typeface="Wingdings" panose="05000000000000000000" pitchFamily="2" charset="2"/>
              <a:buChar char="§"/>
            </a:pPr>
            <a:r>
              <a:rPr lang="en-US" sz="1600" dirty="0">
                <a:solidFill>
                  <a:srgbClr val="323232"/>
                </a:solidFill>
              </a:rPr>
              <a:t>Manage CBP communication, such as CF28, 29, Detentions, CF 4647</a:t>
            </a:r>
          </a:p>
          <a:p>
            <a:pPr lvl="2">
              <a:buFont typeface="Wingdings" panose="05000000000000000000" pitchFamily="2" charset="2"/>
              <a:buChar char="§"/>
            </a:pPr>
            <a:r>
              <a:rPr lang="en-US" sz="1600" dirty="0">
                <a:solidFill>
                  <a:srgbClr val="323232"/>
                </a:solidFill>
              </a:rPr>
              <a:t>Verify 'known" brokers transmitting entries</a:t>
            </a:r>
          </a:p>
          <a:p>
            <a:pPr lvl="2">
              <a:buFont typeface="Wingdings" panose="05000000000000000000" pitchFamily="2" charset="2"/>
              <a:buChar char="§"/>
            </a:pPr>
            <a:r>
              <a:rPr lang="en-US" sz="1600" dirty="0">
                <a:solidFill>
                  <a:srgbClr val="323232"/>
                </a:solidFill>
                <a:ea typeface="+mn-lt"/>
                <a:cs typeface="+mn-lt"/>
              </a:rPr>
              <a:t>For information about using ACE Reports to monitor the total Section 232 duty amounts offset by import adjustment offset licenses for automobile and medium and heavy-duty parts, please refer to </a:t>
            </a:r>
            <a:r>
              <a:rPr lang="en-US" sz="1600" dirty="0">
                <a:solidFill>
                  <a:srgbClr val="323232"/>
                </a:solidFill>
                <a:ea typeface="+mn-lt"/>
                <a:cs typeface="+mn-lt"/>
                <a:hlinkClick r:id="rId2"/>
              </a:rPr>
              <a:t>CSMS # 67640669</a:t>
            </a:r>
            <a:r>
              <a:rPr lang="en-US" sz="1600" dirty="0">
                <a:solidFill>
                  <a:srgbClr val="323232"/>
                </a:solidFill>
                <a:ea typeface="+mn-lt"/>
                <a:cs typeface="+mn-lt"/>
              </a:rPr>
              <a:t>.</a:t>
            </a:r>
            <a:endParaRPr lang="en-US" sz="1600" dirty="0">
              <a:solidFill>
                <a:srgbClr val="323232"/>
              </a:solidFill>
            </a:endParaRPr>
          </a:p>
          <a:p>
            <a:pPr lvl="2">
              <a:buFont typeface="Wingdings" panose="020B0604020202020204" pitchFamily="34" charset="0"/>
              <a:buChar char="§"/>
            </a:pPr>
            <a:endParaRPr lang="en-US" sz="1600" dirty="0">
              <a:solidFill>
                <a:srgbClr val="323232"/>
              </a:solidFill>
            </a:endParaRPr>
          </a:p>
          <a:p>
            <a:pPr lvl="1"/>
            <a:r>
              <a:rPr lang="en-US" sz="1800" dirty="0">
                <a:solidFill>
                  <a:srgbClr val="323232"/>
                </a:solidFill>
              </a:rPr>
              <a:t>Sign up for refunds with a U.S. bank account so money passes between you and CBP, not a 3</a:t>
            </a:r>
            <a:r>
              <a:rPr lang="en-US" sz="1800" baseline="30000" dirty="0">
                <a:solidFill>
                  <a:srgbClr val="323232"/>
                </a:solidFill>
              </a:rPr>
              <a:t>rd</a:t>
            </a:r>
            <a:r>
              <a:rPr lang="en-US" sz="1800" dirty="0">
                <a:solidFill>
                  <a:srgbClr val="323232"/>
                </a:solidFill>
              </a:rPr>
              <a:t> party</a:t>
            </a:r>
          </a:p>
          <a:p>
            <a:pPr lvl="1"/>
            <a:r>
              <a:rPr lang="en-US" sz="1800" dirty="0">
                <a:solidFill>
                  <a:srgbClr val="323232"/>
                </a:solidFill>
              </a:rPr>
              <a:t>Check your 5106 data and update when needed – VERY important now</a:t>
            </a:r>
          </a:p>
          <a:p>
            <a:pPr lvl="1"/>
            <a:endParaRPr lang="en-US" dirty="0"/>
          </a:p>
          <a:p>
            <a:pPr marL="457200" lvl="1" indent="0">
              <a:buNone/>
            </a:pPr>
            <a:r>
              <a:rPr lang="en-US" sz="1800" dirty="0">
                <a:solidFill>
                  <a:srgbClr val="323232"/>
                </a:solidFill>
                <a:hlinkClick r:id="rId3"/>
              </a:rPr>
              <a:t>ACE Resource - https://www.cbp.gov/trade/automated/how-to-use-ace/portal-applying</a:t>
            </a:r>
            <a:endParaRPr lang="en-US" sz="1800" dirty="0"/>
          </a:p>
        </p:txBody>
      </p:sp>
      <p:sp>
        <p:nvSpPr>
          <p:cNvPr id="6" name="Slide Number Placeholder 5">
            <a:extLst>
              <a:ext uri="{FF2B5EF4-FFF2-40B4-BE49-F238E27FC236}">
                <a16:creationId xmlns:a16="http://schemas.microsoft.com/office/drawing/2014/main" id="{D32F3951-6FD0-2D98-54E3-D862CE869D29}"/>
              </a:ext>
            </a:extLst>
          </p:cNvPr>
          <p:cNvSpPr>
            <a:spLocks noGrp="1"/>
          </p:cNvSpPr>
          <p:nvPr>
            <p:ph type="sldNum" sz="quarter" idx="12"/>
          </p:nvPr>
        </p:nvSpPr>
        <p:spPr>
          <a:xfrm>
            <a:off x="8610600" y="6302373"/>
            <a:ext cx="2743200" cy="365125"/>
          </a:xfrm>
        </p:spPr>
        <p:txBody>
          <a:bodyPr/>
          <a:lstStyle/>
          <a:p>
            <a:fld id="{A05A37A2-5682-474A-BBA9-258361E141B0}" type="slidenum">
              <a:rPr lang="en-US" smtClean="0"/>
              <a:t>3</a:t>
            </a:fld>
            <a:endParaRPr lang="en-US" dirty="0"/>
          </a:p>
        </p:txBody>
      </p:sp>
      <p:sp>
        <p:nvSpPr>
          <p:cNvPr id="12" name="Slide Number Placeholder 5">
            <a:extLst>
              <a:ext uri="{FF2B5EF4-FFF2-40B4-BE49-F238E27FC236}">
                <a16:creationId xmlns:a16="http://schemas.microsoft.com/office/drawing/2014/main" id="{E22222BD-D7FD-07F2-5596-234833FBB9C6}"/>
              </a:ext>
            </a:extLst>
          </p:cNvPr>
          <p:cNvSpPr txBox="1">
            <a:spLocks/>
          </p:cNvSpPr>
          <p:nvPr/>
        </p:nvSpPr>
        <p:spPr>
          <a:xfrm>
            <a:off x="7004304" y="6324599"/>
            <a:ext cx="4084320"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The New World of Enforcement  |  www.anderinger.com</a:t>
            </a:r>
          </a:p>
        </p:txBody>
      </p:sp>
      <p:pic>
        <p:nvPicPr>
          <p:cNvPr id="14" name="Picture 13">
            <a:extLst>
              <a:ext uri="{FF2B5EF4-FFF2-40B4-BE49-F238E27FC236}">
                <a16:creationId xmlns:a16="http://schemas.microsoft.com/office/drawing/2014/main" id="{AC01C30C-CA6D-2A35-97E5-4C32B97AA8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Tree>
    <p:extLst>
      <p:ext uri="{BB962C8B-B14F-4D97-AF65-F5344CB8AC3E}">
        <p14:creationId xmlns:p14="http://schemas.microsoft.com/office/powerpoint/2010/main" val="10609030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5" name="Rectangle 4"/>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72DAF676-C6D8-CA15-E7E0-1E3964BA1899}"/>
              </a:ext>
            </a:extLst>
          </p:cNvPr>
          <p:cNvSpPr>
            <a:spLocks noGrp="1"/>
          </p:cNvSpPr>
          <p:nvPr>
            <p:ph type="title"/>
          </p:nvPr>
        </p:nvSpPr>
        <p:spPr>
          <a:xfrm>
            <a:off x="838200" y="365125"/>
            <a:ext cx="11131296" cy="1325563"/>
          </a:xfrm>
        </p:spPr>
        <p:txBody>
          <a:bodyPr>
            <a:normAutofit/>
          </a:bodyPr>
          <a:lstStyle/>
          <a:p>
            <a:r>
              <a:rPr lang="en-US" sz="2800" b="1" dirty="0">
                <a:solidFill>
                  <a:srgbClr val="122A42"/>
                </a:solidFill>
              </a:rPr>
              <a:t>Deringer Recommends Signing up for an ACH Account Directly with CBP</a:t>
            </a:r>
          </a:p>
        </p:txBody>
      </p:sp>
      <p:sp>
        <p:nvSpPr>
          <p:cNvPr id="3" name="Content Placeholder 2">
            <a:extLst>
              <a:ext uri="{FF2B5EF4-FFF2-40B4-BE49-F238E27FC236}">
                <a16:creationId xmlns:a16="http://schemas.microsoft.com/office/drawing/2014/main" id="{1913C836-25B9-EBA6-0562-63D576EE4274}"/>
              </a:ext>
            </a:extLst>
          </p:cNvPr>
          <p:cNvSpPr>
            <a:spLocks noGrp="1"/>
          </p:cNvSpPr>
          <p:nvPr>
            <p:ph idx="1"/>
          </p:nvPr>
        </p:nvSpPr>
        <p:spPr>
          <a:xfrm>
            <a:off x="838200" y="1533017"/>
            <a:ext cx="10515600" cy="4351338"/>
          </a:xfrm>
        </p:spPr>
        <p:txBody>
          <a:bodyPr/>
          <a:lstStyle/>
          <a:p>
            <a:r>
              <a:rPr lang="en-US" sz="2000" dirty="0">
                <a:solidFill>
                  <a:srgbClr val="323232"/>
                </a:solidFill>
              </a:rPr>
              <a:t>Pay your duties directly to CBP via ACH</a:t>
            </a:r>
          </a:p>
          <a:p>
            <a:r>
              <a:rPr lang="en-US" sz="2000" dirty="0">
                <a:solidFill>
                  <a:srgbClr val="323232"/>
                </a:solidFill>
              </a:rPr>
              <a:t>Receive refunds directly from CBP via ACH</a:t>
            </a:r>
          </a:p>
          <a:p>
            <a:endParaRPr lang="en-US" sz="2000" dirty="0"/>
          </a:p>
          <a:p>
            <a:pPr marL="0" indent="0">
              <a:buNone/>
            </a:pPr>
            <a:r>
              <a:rPr lang="en-US" sz="2000" dirty="0">
                <a:solidFill>
                  <a:srgbClr val="323232"/>
                </a:solidFill>
                <a:hlinkClick r:id="rId2"/>
              </a:rPr>
              <a:t>Resource - https://www.cbp.gov/trade/automated/ach/signing</a:t>
            </a:r>
            <a:endParaRPr lang="en-US" sz="2000" dirty="0">
              <a:solidFill>
                <a:srgbClr val="323232"/>
              </a:solidFill>
            </a:endParaRPr>
          </a:p>
          <a:p>
            <a:endParaRPr lang="en-US" sz="1400" dirty="0">
              <a:solidFill>
                <a:srgbClr val="323232"/>
              </a:solidFill>
            </a:endParaRPr>
          </a:p>
          <a:p>
            <a:pPr marL="0" indent="0">
              <a:buNone/>
            </a:pPr>
            <a:r>
              <a:rPr lang="en-US" sz="1400" dirty="0"/>
              <a:t>19 CFR 141.1(b) </a:t>
            </a:r>
            <a:r>
              <a:rPr lang="en-US" sz="1400" b="1" i="1" dirty="0"/>
              <a:t>Payment of duties</a:t>
            </a:r>
            <a:r>
              <a:rPr lang="en-US" sz="1400" dirty="0"/>
              <a:t> —</a:t>
            </a:r>
          </a:p>
          <a:p>
            <a:r>
              <a:rPr lang="en-US" sz="1400" dirty="0"/>
              <a:t>(1) </a:t>
            </a:r>
            <a:r>
              <a:rPr lang="en-US" sz="1400" b="1" i="1" dirty="0"/>
              <a:t>Personal debt of importer.</a:t>
            </a:r>
            <a:r>
              <a:rPr lang="en-US" sz="1400" dirty="0"/>
              <a:t> The liability for duties, both regular and additional, attaching on importation, constitutes a personal debt due from the importer to the United States which can be discharged only by payment in full of all duties legally accruing, unless relieved by law or regulation. </a:t>
            </a:r>
            <a:r>
              <a:rPr lang="en-US" sz="1400" b="1" dirty="0"/>
              <a:t>Payment to a broker covering duties does not relieve the importer of liability if the duties are not paid by the broker. </a:t>
            </a:r>
            <a:r>
              <a:rPr lang="en-US" sz="1400" dirty="0"/>
              <a:t>The liability may be enforced notwithstanding the fact that an erroneous construction of law or regulation may have enabled the importer to pass his goods through the customhouse without payment. Delivery of a Customs bond with an entry is solely to protect the revenue of the United States and does not relieve the importer of liabilities incurred from the importation of merchandise into the United States.</a:t>
            </a:r>
          </a:p>
          <a:p>
            <a:endParaRPr lang="en-US" sz="1400" dirty="0">
              <a:solidFill>
                <a:srgbClr val="323232"/>
              </a:solidFill>
            </a:endParaRPr>
          </a:p>
        </p:txBody>
      </p:sp>
      <p:sp>
        <p:nvSpPr>
          <p:cNvPr id="6" name="Slide Number Placeholder 5">
            <a:extLst>
              <a:ext uri="{FF2B5EF4-FFF2-40B4-BE49-F238E27FC236}">
                <a16:creationId xmlns:a16="http://schemas.microsoft.com/office/drawing/2014/main" id="{96D010A5-E4C9-1EF9-BFB9-ADD61B0DFDB4}"/>
              </a:ext>
            </a:extLst>
          </p:cNvPr>
          <p:cNvSpPr>
            <a:spLocks noGrp="1"/>
          </p:cNvSpPr>
          <p:nvPr>
            <p:ph type="sldNum" sz="quarter" idx="12"/>
          </p:nvPr>
        </p:nvSpPr>
        <p:spPr>
          <a:xfrm>
            <a:off x="8610600" y="6302373"/>
            <a:ext cx="2743200" cy="365125"/>
          </a:xfrm>
        </p:spPr>
        <p:txBody>
          <a:bodyPr/>
          <a:lstStyle/>
          <a:p>
            <a:fld id="{A05A37A2-5682-474A-BBA9-258361E141B0}" type="slidenum">
              <a:rPr lang="en-US" smtClean="0"/>
              <a:t>4</a:t>
            </a:fld>
            <a:endParaRPr lang="en-US"/>
          </a:p>
        </p:txBody>
      </p:sp>
      <p:sp>
        <p:nvSpPr>
          <p:cNvPr id="8" name="Slide Number Placeholder 5">
            <a:extLst>
              <a:ext uri="{FF2B5EF4-FFF2-40B4-BE49-F238E27FC236}">
                <a16:creationId xmlns:a16="http://schemas.microsoft.com/office/drawing/2014/main" id="{55208E16-A37F-8F7C-1B81-3F47B94CD414}"/>
              </a:ext>
            </a:extLst>
          </p:cNvPr>
          <p:cNvSpPr txBox="1">
            <a:spLocks/>
          </p:cNvSpPr>
          <p:nvPr/>
        </p:nvSpPr>
        <p:spPr>
          <a:xfrm>
            <a:off x="7004304" y="6324599"/>
            <a:ext cx="4084320"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The New World of Enforcement  |  www.anderinger.com</a:t>
            </a:r>
          </a:p>
        </p:txBody>
      </p:sp>
      <p:pic>
        <p:nvPicPr>
          <p:cNvPr id="10" name="Picture 9">
            <a:extLst>
              <a:ext uri="{FF2B5EF4-FFF2-40B4-BE49-F238E27FC236}">
                <a16:creationId xmlns:a16="http://schemas.microsoft.com/office/drawing/2014/main" id="{A1BB0D89-0682-92C3-D9B9-362DC02C15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Tree>
    <p:extLst>
      <p:ext uri="{BB962C8B-B14F-4D97-AF65-F5344CB8AC3E}">
        <p14:creationId xmlns:p14="http://schemas.microsoft.com/office/powerpoint/2010/main" val="28274094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5" name="Rectangle 4"/>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9DAA2C1A-8687-F186-D6CD-435DDE142A57}"/>
              </a:ext>
            </a:extLst>
          </p:cNvPr>
          <p:cNvSpPr>
            <a:spLocks noGrp="1"/>
          </p:cNvSpPr>
          <p:nvPr>
            <p:ph type="title"/>
          </p:nvPr>
        </p:nvSpPr>
        <p:spPr/>
        <p:txBody>
          <a:bodyPr>
            <a:normAutofit/>
          </a:bodyPr>
          <a:lstStyle/>
          <a:p>
            <a:r>
              <a:rPr lang="en-US" sz="2800" b="1" dirty="0">
                <a:solidFill>
                  <a:srgbClr val="122A42"/>
                </a:solidFill>
              </a:rPr>
              <a:t>New Requirements Regarding Importers Information</a:t>
            </a:r>
          </a:p>
        </p:txBody>
      </p:sp>
      <p:sp>
        <p:nvSpPr>
          <p:cNvPr id="3" name="Content Placeholder 2">
            <a:extLst>
              <a:ext uri="{FF2B5EF4-FFF2-40B4-BE49-F238E27FC236}">
                <a16:creationId xmlns:a16="http://schemas.microsoft.com/office/drawing/2014/main" id="{5DACAF19-B118-EBB5-E54D-1CE0555D0CDB}"/>
              </a:ext>
            </a:extLst>
          </p:cNvPr>
          <p:cNvSpPr>
            <a:spLocks noGrp="1"/>
          </p:cNvSpPr>
          <p:nvPr>
            <p:ph idx="1"/>
          </p:nvPr>
        </p:nvSpPr>
        <p:spPr>
          <a:xfrm>
            <a:off x="838200" y="1511300"/>
            <a:ext cx="10515600" cy="4351338"/>
          </a:xfrm>
        </p:spPr>
        <p:txBody>
          <a:bodyPr vert="horz" lIns="91440" tIns="45720" rIns="91440" bIns="45720" rtlCol="0" anchor="t">
            <a:normAutofit/>
          </a:bodyPr>
          <a:lstStyle/>
          <a:p>
            <a:r>
              <a:rPr lang="en-US" sz="2000" dirty="0">
                <a:solidFill>
                  <a:srgbClr val="323232"/>
                </a:solidFill>
              </a:rPr>
              <a:t>If CBP determines that the information provided on a CBP Form 5106 is inaccurate or incomplete, CBP will, as of September 18, 2026, immediately void the associated IOR number. </a:t>
            </a:r>
          </a:p>
          <a:p>
            <a:r>
              <a:rPr lang="en-US" sz="2000" dirty="0">
                <a:solidFill>
                  <a:srgbClr val="323232"/>
                </a:solidFill>
              </a:rPr>
              <a:t>CBP will issue a written notice of this action to an IOR to the email address the IOR most recently submitted to CBP, that notifies the IOR of the basis for voiding the IOR number. </a:t>
            </a:r>
          </a:p>
          <a:p>
            <a:r>
              <a:rPr lang="en-US" sz="2000" dirty="0">
                <a:solidFill>
                  <a:srgbClr val="323232"/>
                </a:solidFill>
              </a:rPr>
              <a:t>If applicable, CBP will copy the Customs broker that last filed entry on behalf of the IOR when issuing the notice. </a:t>
            </a:r>
          </a:p>
          <a:p>
            <a:r>
              <a:rPr lang="en-US" sz="2000" dirty="0">
                <a:solidFill>
                  <a:srgbClr val="323232"/>
                </a:solidFill>
              </a:rPr>
              <a:t>The notice will include information on how to request reestablishment of the IOR number, including what information must be submitted to CBP to corroborate the identity of the requesting IOR. The IOR or a Customs broker with a valid POA may contact CBP at </a:t>
            </a:r>
            <a:r>
              <a:rPr lang="en-US" sz="2000" dirty="0" err="1">
                <a:solidFill>
                  <a:srgbClr val="323232"/>
                </a:solidFill>
              </a:rPr>
              <a:t>IORProgram</a:t>
            </a:r>
            <a:r>
              <a:rPr lang="en-US" sz="2000" dirty="0">
                <a:solidFill>
                  <a:srgbClr val="323232"/>
                </a:solidFill>
              </a:rPr>
              <a:t>@ cbp.dhs.gov with questions regarding a voided IOR number.</a:t>
            </a:r>
          </a:p>
        </p:txBody>
      </p:sp>
      <p:sp>
        <p:nvSpPr>
          <p:cNvPr id="6" name="Slide Number Placeholder 5">
            <a:extLst>
              <a:ext uri="{FF2B5EF4-FFF2-40B4-BE49-F238E27FC236}">
                <a16:creationId xmlns:a16="http://schemas.microsoft.com/office/drawing/2014/main" id="{FA14841F-82DF-2E59-1842-83AC855C0A76}"/>
              </a:ext>
            </a:extLst>
          </p:cNvPr>
          <p:cNvSpPr>
            <a:spLocks noGrp="1"/>
          </p:cNvSpPr>
          <p:nvPr>
            <p:ph type="sldNum" sz="quarter" idx="12"/>
          </p:nvPr>
        </p:nvSpPr>
        <p:spPr>
          <a:xfrm>
            <a:off x="8610600" y="6296216"/>
            <a:ext cx="2743200" cy="365125"/>
          </a:xfrm>
        </p:spPr>
        <p:txBody>
          <a:bodyPr/>
          <a:lstStyle/>
          <a:p>
            <a:fld id="{A05A37A2-5682-474A-BBA9-258361E141B0}" type="slidenum">
              <a:rPr lang="en-US" smtClean="0"/>
              <a:t>5</a:t>
            </a:fld>
            <a:endParaRPr lang="en-US" dirty="0"/>
          </a:p>
        </p:txBody>
      </p:sp>
      <p:sp>
        <p:nvSpPr>
          <p:cNvPr id="8" name="Slide Number Placeholder 5">
            <a:extLst>
              <a:ext uri="{FF2B5EF4-FFF2-40B4-BE49-F238E27FC236}">
                <a16:creationId xmlns:a16="http://schemas.microsoft.com/office/drawing/2014/main" id="{FD836579-C650-49B9-4F10-282C05686E2E}"/>
              </a:ext>
            </a:extLst>
          </p:cNvPr>
          <p:cNvSpPr txBox="1">
            <a:spLocks/>
          </p:cNvSpPr>
          <p:nvPr/>
        </p:nvSpPr>
        <p:spPr>
          <a:xfrm>
            <a:off x="7004304" y="6324599"/>
            <a:ext cx="4084320"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The New World of Enforcement  |  www.anderinger.com</a:t>
            </a:r>
          </a:p>
        </p:txBody>
      </p:sp>
      <p:pic>
        <p:nvPicPr>
          <p:cNvPr id="10" name="Picture 9">
            <a:extLst>
              <a:ext uri="{FF2B5EF4-FFF2-40B4-BE49-F238E27FC236}">
                <a16:creationId xmlns:a16="http://schemas.microsoft.com/office/drawing/2014/main" id="{A0A7DD77-F875-2EE6-ECF2-9C2C27FC19E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Tree>
    <p:extLst>
      <p:ext uri="{BB962C8B-B14F-4D97-AF65-F5344CB8AC3E}">
        <p14:creationId xmlns:p14="http://schemas.microsoft.com/office/powerpoint/2010/main" val="3596328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5" name="Rectangle 4"/>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8783D951-6967-9BD6-A06C-37B4BCAC1204}"/>
              </a:ext>
            </a:extLst>
          </p:cNvPr>
          <p:cNvSpPr>
            <a:spLocks noGrp="1"/>
          </p:cNvSpPr>
          <p:nvPr>
            <p:ph type="title"/>
          </p:nvPr>
        </p:nvSpPr>
        <p:spPr/>
        <p:txBody>
          <a:bodyPr>
            <a:normAutofit/>
          </a:bodyPr>
          <a:lstStyle/>
          <a:p>
            <a:r>
              <a:rPr lang="en-US" sz="2800" b="1" dirty="0">
                <a:solidFill>
                  <a:srgbClr val="122A42"/>
                </a:solidFill>
              </a:rPr>
              <a:t>More to Know About September 18</a:t>
            </a:r>
            <a:r>
              <a:rPr lang="en-US" sz="2800" b="1" baseline="30000" dirty="0">
                <a:solidFill>
                  <a:srgbClr val="122A42"/>
                </a:solidFill>
              </a:rPr>
              <a:t>th</a:t>
            </a:r>
            <a:r>
              <a:rPr lang="en-US" sz="2800" b="1" dirty="0">
                <a:solidFill>
                  <a:srgbClr val="122A42"/>
                </a:solidFill>
              </a:rPr>
              <a:t> Requirement</a:t>
            </a:r>
          </a:p>
        </p:txBody>
      </p:sp>
      <p:sp>
        <p:nvSpPr>
          <p:cNvPr id="3" name="Content Placeholder 2">
            <a:extLst>
              <a:ext uri="{FF2B5EF4-FFF2-40B4-BE49-F238E27FC236}">
                <a16:creationId xmlns:a16="http://schemas.microsoft.com/office/drawing/2014/main" id="{646273F0-977A-E538-C2DB-CA6F59F7BC9D}"/>
              </a:ext>
            </a:extLst>
          </p:cNvPr>
          <p:cNvSpPr>
            <a:spLocks noGrp="1"/>
          </p:cNvSpPr>
          <p:nvPr>
            <p:ph idx="1"/>
          </p:nvPr>
        </p:nvSpPr>
        <p:spPr>
          <a:xfrm>
            <a:off x="838200" y="1505585"/>
            <a:ext cx="10515600" cy="4351338"/>
          </a:xfrm>
        </p:spPr>
        <p:txBody>
          <a:bodyPr>
            <a:noAutofit/>
          </a:bodyPr>
          <a:lstStyle/>
          <a:p>
            <a:r>
              <a:rPr lang="en-US" sz="2000" dirty="0">
                <a:solidFill>
                  <a:srgbClr val="323232"/>
                </a:solidFill>
              </a:rPr>
              <a:t>When updating this and all other information on CBP Form 5106, the party certifying the CBP Form 5106 must take appropriate steps to verify the information prior to submission. </a:t>
            </a:r>
          </a:p>
          <a:p>
            <a:r>
              <a:rPr lang="en-US" sz="2000" dirty="0">
                <a:solidFill>
                  <a:srgbClr val="323232"/>
                </a:solidFill>
              </a:rPr>
              <a:t>The certifying party may be subject to fines or imprisonment under 18 U.S.C. 1001 or other legal consequences for making an intentional false statement or committing deception or fraud on the CBP Form 5106. </a:t>
            </a:r>
          </a:p>
          <a:p>
            <a:r>
              <a:rPr lang="en-US" sz="2000" dirty="0">
                <a:solidFill>
                  <a:srgbClr val="323232"/>
                </a:solidFill>
              </a:rPr>
              <a:t>Additionally, because IOR data is an important identifier for liability for payment of duties, the provision of inaccurate or misleading information on CBP Form 5106 is material to an obligation to pay money to CBP and could subject the IOR or associated individuals to liability under the False Claims Act or other laws. </a:t>
            </a:r>
          </a:p>
          <a:p>
            <a:r>
              <a:rPr lang="en-US" sz="2000" dirty="0">
                <a:solidFill>
                  <a:srgbClr val="323232"/>
                </a:solidFill>
              </a:rPr>
              <a:t>Refer to CBP Form 5106 instructions for detailed requirements and ensure all updates and corrections are made promptly to avoid compliance issues and other consequences. </a:t>
            </a:r>
          </a:p>
          <a:p>
            <a:r>
              <a:rPr lang="en-US" sz="2000" dirty="0">
                <a:solidFill>
                  <a:srgbClr val="323232"/>
                </a:solidFill>
              </a:rPr>
              <a:t>Customs brokers submitting inaccurate or invalid information on a CBP Form 5106 may also be subject to broker penalties or other consequences pursuant to 19 U.S.C. 1641. </a:t>
            </a:r>
          </a:p>
        </p:txBody>
      </p:sp>
      <p:sp>
        <p:nvSpPr>
          <p:cNvPr id="6" name="Slide Number Placeholder 5">
            <a:extLst>
              <a:ext uri="{FF2B5EF4-FFF2-40B4-BE49-F238E27FC236}">
                <a16:creationId xmlns:a16="http://schemas.microsoft.com/office/drawing/2014/main" id="{64F297AD-FCCC-FCCA-F4BB-342F032A12E9}"/>
              </a:ext>
            </a:extLst>
          </p:cNvPr>
          <p:cNvSpPr>
            <a:spLocks noGrp="1"/>
          </p:cNvSpPr>
          <p:nvPr>
            <p:ph type="sldNum" sz="quarter" idx="12"/>
          </p:nvPr>
        </p:nvSpPr>
        <p:spPr>
          <a:xfrm>
            <a:off x="8610600" y="6302373"/>
            <a:ext cx="2743200" cy="365125"/>
          </a:xfrm>
        </p:spPr>
        <p:txBody>
          <a:bodyPr/>
          <a:lstStyle/>
          <a:p>
            <a:fld id="{A05A37A2-5682-474A-BBA9-258361E141B0}" type="slidenum">
              <a:rPr lang="en-US" smtClean="0"/>
              <a:t>6</a:t>
            </a:fld>
            <a:endParaRPr lang="en-US" dirty="0"/>
          </a:p>
        </p:txBody>
      </p:sp>
      <p:sp>
        <p:nvSpPr>
          <p:cNvPr id="8" name="Slide Number Placeholder 5">
            <a:extLst>
              <a:ext uri="{FF2B5EF4-FFF2-40B4-BE49-F238E27FC236}">
                <a16:creationId xmlns:a16="http://schemas.microsoft.com/office/drawing/2014/main" id="{00E8A5DD-7283-17DE-163A-476A19E3CCA6}"/>
              </a:ext>
            </a:extLst>
          </p:cNvPr>
          <p:cNvSpPr txBox="1">
            <a:spLocks/>
          </p:cNvSpPr>
          <p:nvPr/>
        </p:nvSpPr>
        <p:spPr>
          <a:xfrm>
            <a:off x="7004304" y="6324599"/>
            <a:ext cx="4084320"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The New World of Enforcement  |  www.anderinger.com</a:t>
            </a:r>
          </a:p>
        </p:txBody>
      </p:sp>
      <p:pic>
        <p:nvPicPr>
          <p:cNvPr id="10" name="Picture 9">
            <a:extLst>
              <a:ext uri="{FF2B5EF4-FFF2-40B4-BE49-F238E27FC236}">
                <a16:creationId xmlns:a16="http://schemas.microsoft.com/office/drawing/2014/main" id="{17F34E16-85F9-0BE3-C373-59E2016B68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Tree>
    <p:extLst>
      <p:ext uri="{BB962C8B-B14F-4D97-AF65-F5344CB8AC3E}">
        <p14:creationId xmlns:p14="http://schemas.microsoft.com/office/powerpoint/2010/main" val="24499439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5" name="Rectangle 4"/>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1BB10F2C-E5E1-719E-0676-C20EE0212F40}"/>
              </a:ext>
            </a:extLst>
          </p:cNvPr>
          <p:cNvSpPr>
            <a:spLocks noGrp="1"/>
          </p:cNvSpPr>
          <p:nvPr>
            <p:ph type="title"/>
          </p:nvPr>
        </p:nvSpPr>
        <p:spPr/>
        <p:txBody>
          <a:bodyPr>
            <a:normAutofit/>
          </a:bodyPr>
          <a:lstStyle/>
          <a:p>
            <a:r>
              <a:rPr lang="en-US" sz="2800" b="1" dirty="0">
                <a:solidFill>
                  <a:srgbClr val="122A42"/>
                </a:solidFill>
              </a:rPr>
              <a:t>POAs… Minimum Steps Brokers May be Required to Verify</a:t>
            </a:r>
          </a:p>
        </p:txBody>
      </p:sp>
      <p:sp>
        <p:nvSpPr>
          <p:cNvPr id="3" name="Content Placeholder 2">
            <a:extLst>
              <a:ext uri="{FF2B5EF4-FFF2-40B4-BE49-F238E27FC236}">
                <a16:creationId xmlns:a16="http://schemas.microsoft.com/office/drawing/2014/main" id="{71271C41-8158-B896-CFA6-19A3E504E2A1}"/>
              </a:ext>
            </a:extLst>
          </p:cNvPr>
          <p:cNvSpPr>
            <a:spLocks noGrp="1"/>
          </p:cNvSpPr>
          <p:nvPr>
            <p:ph idx="1"/>
          </p:nvPr>
        </p:nvSpPr>
        <p:spPr>
          <a:xfrm>
            <a:off x="838200" y="1463673"/>
            <a:ext cx="10515600" cy="4351338"/>
          </a:xfrm>
        </p:spPr>
        <p:txBody>
          <a:bodyPr vert="horz" lIns="91440" tIns="45720" rIns="91440" bIns="45720" rtlCol="0" anchor="t">
            <a:noAutofit/>
          </a:bodyPr>
          <a:lstStyle/>
          <a:p>
            <a:pPr lvl="0"/>
            <a:r>
              <a:rPr lang="en-US" sz="1800" dirty="0">
                <a:solidFill>
                  <a:srgbClr val="323232"/>
                </a:solidFill>
              </a:rPr>
              <a:t>Did you dial the provided phone number for authentication? If so, what response was received?</a:t>
            </a:r>
          </a:p>
          <a:p>
            <a:pPr lvl="0"/>
            <a:r>
              <a:rPr lang="en-US" sz="1800" dirty="0">
                <a:solidFill>
                  <a:srgbClr val="323232"/>
                </a:solidFill>
              </a:rPr>
              <a:t>Did you email and receive a confirmation from the email address provided? If so, what response was received?</a:t>
            </a:r>
          </a:p>
          <a:p>
            <a:pPr lvl="0"/>
            <a:r>
              <a:rPr lang="en-US" sz="1800" dirty="0">
                <a:solidFill>
                  <a:srgbClr val="323232"/>
                </a:solidFill>
              </a:rPr>
              <a:t>Did you attempt to contact the importer at the mailing address provided? If so, what response was received?</a:t>
            </a:r>
          </a:p>
          <a:p>
            <a:pPr lvl="0"/>
            <a:r>
              <a:rPr lang="en-US" sz="1800" dirty="0">
                <a:solidFill>
                  <a:srgbClr val="323232"/>
                </a:solidFill>
              </a:rPr>
              <a:t>Did you verify that the importer’s address is a “brick and mortar” location on a public mapping program? If the address is a “brick and mortar” location, do the employees physically work at the location or is the location a virtual mailing address such as a UPS Store mailbox?</a:t>
            </a:r>
          </a:p>
          <a:p>
            <a:pPr lvl="0"/>
            <a:r>
              <a:rPr lang="en-US" sz="1800" dirty="0">
                <a:solidFill>
                  <a:srgbClr val="323232"/>
                </a:solidFill>
              </a:rPr>
              <a:t>Was the POA completed in person?</a:t>
            </a:r>
          </a:p>
          <a:p>
            <a:pPr lvl="0"/>
            <a:r>
              <a:rPr lang="en-US" sz="1800" dirty="0">
                <a:solidFill>
                  <a:srgbClr val="323232"/>
                </a:solidFill>
              </a:rPr>
              <a:t>Was the grantor’s unexpired government issued photo identification reviewed? If so, please provide a copy of the grantor’s unexpired government issued photoidentification.</a:t>
            </a:r>
          </a:p>
          <a:p>
            <a:pPr lvl="0"/>
            <a:r>
              <a:rPr lang="en-US" sz="1800" dirty="0">
                <a:solidFill>
                  <a:srgbClr val="323232"/>
                </a:solidFill>
              </a:rPr>
              <a:t>Did you check applicable websites to verify the POA grantor’s business and registration with the State authority?</a:t>
            </a:r>
          </a:p>
          <a:p>
            <a:pPr lvl="0"/>
            <a:r>
              <a:rPr lang="en-US" sz="1800" dirty="0">
                <a:solidFill>
                  <a:srgbClr val="323232"/>
                </a:solidFill>
              </a:rPr>
              <a:t>If the principal uses a trade or fictitious name in doing business, did you confirm that the name appears on the POA?</a:t>
            </a:r>
          </a:p>
          <a:p>
            <a:endParaRPr lang="en-US" dirty="0"/>
          </a:p>
        </p:txBody>
      </p:sp>
      <p:sp>
        <p:nvSpPr>
          <p:cNvPr id="6" name="Slide Number Placeholder 5">
            <a:extLst>
              <a:ext uri="{FF2B5EF4-FFF2-40B4-BE49-F238E27FC236}">
                <a16:creationId xmlns:a16="http://schemas.microsoft.com/office/drawing/2014/main" id="{ADE289E9-C195-F185-A163-992E56D4AB8C}"/>
              </a:ext>
            </a:extLst>
          </p:cNvPr>
          <p:cNvSpPr>
            <a:spLocks noGrp="1"/>
          </p:cNvSpPr>
          <p:nvPr>
            <p:ph type="sldNum" sz="quarter" idx="12"/>
          </p:nvPr>
        </p:nvSpPr>
        <p:spPr>
          <a:xfrm>
            <a:off x="8610600" y="6302373"/>
            <a:ext cx="2743200" cy="365125"/>
          </a:xfrm>
        </p:spPr>
        <p:txBody>
          <a:bodyPr/>
          <a:lstStyle/>
          <a:p>
            <a:fld id="{A05A37A2-5682-474A-BBA9-258361E141B0}" type="slidenum">
              <a:rPr lang="en-US" smtClean="0"/>
              <a:t>7</a:t>
            </a:fld>
            <a:endParaRPr lang="en-US"/>
          </a:p>
        </p:txBody>
      </p:sp>
      <p:sp>
        <p:nvSpPr>
          <p:cNvPr id="8" name="Slide Number Placeholder 5">
            <a:extLst>
              <a:ext uri="{FF2B5EF4-FFF2-40B4-BE49-F238E27FC236}">
                <a16:creationId xmlns:a16="http://schemas.microsoft.com/office/drawing/2014/main" id="{9BF416EB-6C34-9C23-C15A-8E70F02824AA}"/>
              </a:ext>
            </a:extLst>
          </p:cNvPr>
          <p:cNvSpPr txBox="1">
            <a:spLocks/>
          </p:cNvSpPr>
          <p:nvPr/>
        </p:nvSpPr>
        <p:spPr>
          <a:xfrm>
            <a:off x="7004304" y="6324599"/>
            <a:ext cx="4084320"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The New World of Enforcement  |  www.anderinger.com</a:t>
            </a:r>
          </a:p>
        </p:txBody>
      </p:sp>
      <p:pic>
        <p:nvPicPr>
          <p:cNvPr id="10" name="Picture 9">
            <a:extLst>
              <a:ext uri="{FF2B5EF4-FFF2-40B4-BE49-F238E27FC236}">
                <a16:creationId xmlns:a16="http://schemas.microsoft.com/office/drawing/2014/main" id="{621E4B06-4B3C-DD4A-00FF-D1669C956E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Tree>
    <p:extLst>
      <p:ext uri="{BB962C8B-B14F-4D97-AF65-F5344CB8AC3E}">
        <p14:creationId xmlns:p14="http://schemas.microsoft.com/office/powerpoint/2010/main" val="570068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5" name="Rectangle 4"/>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2F0685D1-06F3-3074-C36D-017A9A12DB78}"/>
              </a:ext>
            </a:extLst>
          </p:cNvPr>
          <p:cNvSpPr>
            <a:spLocks noGrp="1"/>
          </p:cNvSpPr>
          <p:nvPr>
            <p:ph type="title"/>
          </p:nvPr>
        </p:nvSpPr>
        <p:spPr/>
        <p:txBody>
          <a:bodyPr>
            <a:normAutofit/>
          </a:bodyPr>
          <a:lstStyle/>
          <a:p>
            <a:r>
              <a:rPr lang="en-US" sz="2800" b="1" dirty="0">
                <a:solidFill>
                  <a:srgbClr val="122A42"/>
                </a:solidFill>
              </a:rPr>
              <a:t>Additional Steps to Verify a POA</a:t>
            </a:r>
          </a:p>
        </p:txBody>
      </p:sp>
      <p:sp>
        <p:nvSpPr>
          <p:cNvPr id="3" name="Content Placeholder 2">
            <a:extLst>
              <a:ext uri="{FF2B5EF4-FFF2-40B4-BE49-F238E27FC236}">
                <a16:creationId xmlns:a16="http://schemas.microsoft.com/office/drawing/2014/main" id="{3352AF97-8964-75F3-F066-53CC6DFB0964}"/>
              </a:ext>
            </a:extLst>
          </p:cNvPr>
          <p:cNvSpPr>
            <a:spLocks noGrp="1"/>
          </p:cNvSpPr>
          <p:nvPr>
            <p:ph idx="1"/>
          </p:nvPr>
        </p:nvSpPr>
        <p:spPr>
          <a:xfrm>
            <a:off x="838200" y="1487802"/>
            <a:ext cx="10515600" cy="4676458"/>
          </a:xfrm>
        </p:spPr>
        <p:txBody>
          <a:bodyPr vert="horz" lIns="91440" tIns="45720" rIns="91440" bIns="45720" rtlCol="0" anchor="t">
            <a:noAutofit/>
          </a:bodyPr>
          <a:lstStyle/>
          <a:p>
            <a:pPr lvl="0"/>
            <a:r>
              <a:rPr lang="en-US" sz="2000" dirty="0">
                <a:solidFill>
                  <a:srgbClr val="323232"/>
                </a:solidFill>
              </a:rPr>
              <a:t>Did you verify that the importer’s name, importer’s number, and Employer Identification Number (EIN/Federal Tax Identification Number) on the POA match what is in ACE?</a:t>
            </a:r>
          </a:p>
          <a:p>
            <a:pPr lvl="0"/>
            <a:r>
              <a:rPr lang="en-US" sz="2000" dirty="0">
                <a:solidFill>
                  <a:srgbClr val="323232"/>
                </a:solidFill>
              </a:rPr>
              <a:t>Did you cross-check the provided information through a third-party entity, i.e., credit report, DUNS number, or similar business identifying the entity?</a:t>
            </a:r>
          </a:p>
          <a:p>
            <a:pPr lvl="0"/>
            <a:r>
              <a:rPr lang="en-US" sz="2000" dirty="0">
                <a:solidFill>
                  <a:srgbClr val="323232"/>
                </a:solidFill>
              </a:rPr>
              <a:t>Did you access the client’s website for depth of content versus only a surface containing a landing page?</a:t>
            </a:r>
          </a:p>
          <a:p>
            <a:pPr lvl="0"/>
            <a:r>
              <a:rPr lang="en-US" sz="2000" dirty="0">
                <a:solidFill>
                  <a:srgbClr val="323232"/>
                </a:solidFill>
              </a:rPr>
              <a:t>Did you check whether the POA grantor is named as a sanctioned or restricted person or entity by the U.S. Government?</a:t>
            </a:r>
          </a:p>
          <a:p>
            <a:pPr lvl="0"/>
            <a:r>
              <a:rPr lang="en-US" sz="2000" dirty="0">
                <a:solidFill>
                  <a:srgbClr val="323232"/>
                </a:solidFill>
              </a:rPr>
              <a:t>CBP may request the broker to provide any internal audits of your company’s steps in validating a POA and CBP Form 5106.</a:t>
            </a:r>
          </a:p>
          <a:p>
            <a:pPr lvl="0"/>
            <a:r>
              <a:rPr lang="en-US" sz="2000" dirty="0">
                <a:solidFill>
                  <a:srgbClr val="323232"/>
                </a:solidFill>
              </a:rPr>
              <a:t>CBP may request the broker to provide written instructions and/or guidance in validating a POA and CBP Form 5106.</a:t>
            </a:r>
          </a:p>
          <a:p>
            <a:pPr lvl="0"/>
            <a:r>
              <a:rPr lang="en-US" sz="2000" dirty="0">
                <a:solidFill>
                  <a:srgbClr val="323232"/>
                </a:solidFill>
              </a:rPr>
              <a:t>CBP may request the broker to describe all other steps taken to validate the POA, CBP Form 5106, and legitimacy of the IOR.</a:t>
            </a:r>
          </a:p>
          <a:p>
            <a:pPr marL="0" indent="0">
              <a:buNone/>
            </a:pPr>
            <a:endParaRPr lang="en-US" dirty="0"/>
          </a:p>
        </p:txBody>
      </p:sp>
      <p:sp>
        <p:nvSpPr>
          <p:cNvPr id="6" name="Slide Number Placeholder 5">
            <a:extLst>
              <a:ext uri="{FF2B5EF4-FFF2-40B4-BE49-F238E27FC236}">
                <a16:creationId xmlns:a16="http://schemas.microsoft.com/office/drawing/2014/main" id="{4B5FE5AD-6806-8039-478F-ACDD07E1427A}"/>
              </a:ext>
            </a:extLst>
          </p:cNvPr>
          <p:cNvSpPr>
            <a:spLocks noGrp="1"/>
          </p:cNvSpPr>
          <p:nvPr>
            <p:ph type="sldNum" sz="quarter" idx="12"/>
          </p:nvPr>
        </p:nvSpPr>
        <p:spPr>
          <a:xfrm>
            <a:off x="8610600" y="6302373"/>
            <a:ext cx="2743200" cy="365125"/>
          </a:xfrm>
        </p:spPr>
        <p:txBody>
          <a:bodyPr/>
          <a:lstStyle/>
          <a:p>
            <a:fld id="{A05A37A2-5682-474A-BBA9-258361E141B0}" type="slidenum">
              <a:rPr lang="en-US" smtClean="0"/>
              <a:t>8</a:t>
            </a:fld>
            <a:endParaRPr lang="en-US"/>
          </a:p>
        </p:txBody>
      </p:sp>
      <p:sp>
        <p:nvSpPr>
          <p:cNvPr id="8" name="Slide Number Placeholder 5">
            <a:extLst>
              <a:ext uri="{FF2B5EF4-FFF2-40B4-BE49-F238E27FC236}">
                <a16:creationId xmlns:a16="http://schemas.microsoft.com/office/drawing/2014/main" id="{7811A32A-6C00-E60C-11C7-7BCB370CB970}"/>
              </a:ext>
            </a:extLst>
          </p:cNvPr>
          <p:cNvSpPr txBox="1">
            <a:spLocks/>
          </p:cNvSpPr>
          <p:nvPr/>
        </p:nvSpPr>
        <p:spPr>
          <a:xfrm>
            <a:off x="7004304" y="6324599"/>
            <a:ext cx="4084320"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The New World of Enforcement  |  www.anderinger.com</a:t>
            </a:r>
          </a:p>
        </p:txBody>
      </p:sp>
      <p:pic>
        <p:nvPicPr>
          <p:cNvPr id="10" name="Picture 9">
            <a:extLst>
              <a:ext uri="{FF2B5EF4-FFF2-40B4-BE49-F238E27FC236}">
                <a16:creationId xmlns:a16="http://schemas.microsoft.com/office/drawing/2014/main" id="{96CC3FB9-65BD-2E0E-62E7-FB8A96A2E2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Tree>
    <p:extLst>
      <p:ext uri="{BB962C8B-B14F-4D97-AF65-F5344CB8AC3E}">
        <p14:creationId xmlns:p14="http://schemas.microsoft.com/office/powerpoint/2010/main" val="40655413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5" name="Rectangle 4"/>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8C79438D-C613-4105-CFF9-488C7C683123}"/>
              </a:ext>
            </a:extLst>
          </p:cNvPr>
          <p:cNvSpPr>
            <a:spLocks noGrp="1"/>
          </p:cNvSpPr>
          <p:nvPr>
            <p:ph type="title"/>
          </p:nvPr>
        </p:nvSpPr>
        <p:spPr/>
        <p:txBody>
          <a:bodyPr>
            <a:normAutofit/>
          </a:bodyPr>
          <a:lstStyle/>
          <a:p>
            <a:r>
              <a:rPr lang="en-US" sz="2800" b="1" dirty="0">
                <a:solidFill>
                  <a:srgbClr val="122A42"/>
                </a:solidFill>
              </a:rPr>
              <a:t>CBPF 5106</a:t>
            </a:r>
          </a:p>
        </p:txBody>
      </p:sp>
      <p:sp>
        <p:nvSpPr>
          <p:cNvPr id="3" name="Content Placeholder 2">
            <a:extLst>
              <a:ext uri="{FF2B5EF4-FFF2-40B4-BE49-F238E27FC236}">
                <a16:creationId xmlns:a16="http://schemas.microsoft.com/office/drawing/2014/main" id="{8B23BF55-4745-FADA-2C8A-069176689EC2}"/>
              </a:ext>
            </a:extLst>
          </p:cNvPr>
          <p:cNvSpPr>
            <a:spLocks noGrp="1"/>
          </p:cNvSpPr>
          <p:nvPr>
            <p:ph idx="1"/>
          </p:nvPr>
        </p:nvSpPr>
        <p:spPr>
          <a:xfrm>
            <a:off x="838200" y="1606548"/>
            <a:ext cx="10515600" cy="4351338"/>
          </a:xfrm>
        </p:spPr>
        <p:txBody>
          <a:bodyPr>
            <a:normAutofit/>
          </a:bodyPr>
          <a:lstStyle/>
          <a:p>
            <a:r>
              <a:rPr lang="en-US" sz="2400" dirty="0">
                <a:solidFill>
                  <a:srgbClr val="323232"/>
                </a:solidFill>
              </a:rPr>
              <a:t>Importer must ensure 5106 data is correct.</a:t>
            </a:r>
          </a:p>
          <a:p>
            <a:r>
              <a:rPr lang="en-US" sz="2400" dirty="0">
                <a:solidFill>
                  <a:srgbClr val="323232"/>
                </a:solidFill>
              </a:rPr>
              <a:t>CBP will remove the importer’s EIN number and thus the importer’s ability to import if the 5106 is incomplete or incorrect.</a:t>
            </a:r>
          </a:p>
          <a:p>
            <a:r>
              <a:rPr lang="en-US" sz="2400" dirty="0">
                <a:solidFill>
                  <a:srgbClr val="323232"/>
                </a:solidFill>
              </a:rPr>
              <a:t> If the importer does not have an ACE account, we recommend they fill out the paper 5106 and submit it to Deringer for a 5106 update.</a:t>
            </a:r>
            <a:endParaRPr lang="en-US" sz="2400" dirty="0"/>
          </a:p>
          <a:p>
            <a:pPr marL="0" indent="0">
              <a:buNone/>
            </a:pPr>
            <a:r>
              <a:rPr lang="en-US" sz="2400" dirty="0">
                <a:solidFill>
                  <a:srgbClr val="323232"/>
                </a:solidFill>
                <a:hlinkClick r:id="rId2"/>
              </a:rPr>
              <a:t>Resource - https://www.cbp.gov/sites/default/files/2026-06/cbp_form_5106.pdf</a:t>
            </a:r>
            <a:endParaRPr lang="en-US" sz="2400" dirty="0">
              <a:solidFill>
                <a:srgbClr val="323232"/>
              </a:solidFill>
            </a:endParaRPr>
          </a:p>
          <a:p>
            <a:endParaRPr lang="en-US" sz="1600" dirty="0">
              <a:solidFill>
                <a:srgbClr val="323232"/>
              </a:solidFill>
            </a:endParaRPr>
          </a:p>
        </p:txBody>
      </p:sp>
      <p:sp>
        <p:nvSpPr>
          <p:cNvPr id="6" name="Slide Number Placeholder 5">
            <a:extLst>
              <a:ext uri="{FF2B5EF4-FFF2-40B4-BE49-F238E27FC236}">
                <a16:creationId xmlns:a16="http://schemas.microsoft.com/office/drawing/2014/main" id="{BEFE9FBC-FE22-9D05-9A28-9A8FD20CC59A}"/>
              </a:ext>
            </a:extLst>
          </p:cNvPr>
          <p:cNvSpPr>
            <a:spLocks noGrp="1"/>
          </p:cNvSpPr>
          <p:nvPr>
            <p:ph type="sldNum" sz="quarter" idx="12"/>
          </p:nvPr>
        </p:nvSpPr>
        <p:spPr>
          <a:xfrm>
            <a:off x="8610600" y="6302373"/>
            <a:ext cx="2743200" cy="365125"/>
          </a:xfrm>
        </p:spPr>
        <p:txBody>
          <a:bodyPr/>
          <a:lstStyle/>
          <a:p>
            <a:fld id="{A05A37A2-5682-474A-BBA9-258361E141B0}" type="slidenum">
              <a:rPr lang="en-US" smtClean="0"/>
              <a:t>9</a:t>
            </a:fld>
            <a:endParaRPr lang="en-US" dirty="0"/>
          </a:p>
        </p:txBody>
      </p:sp>
      <p:sp>
        <p:nvSpPr>
          <p:cNvPr id="8" name="Slide Number Placeholder 5">
            <a:extLst>
              <a:ext uri="{FF2B5EF4-FFF2-40B4-BE49-F238E27FC236}">
                <a16:creationId xmlns:a16="http://schemas.microsoft.com/office/drawing/2014/main" id="{F2FA4E88-1389-2487-257D-351FA27A171C}"/>
              </a:ext>
            </a:extLst>
          </p:cNvPr>
          <p:cNvSpPr txBox="1">
            <a:spLocks/>
          </p:cNvSpPr>
          <p:nvPr/>
        </p:nvSpPr>
        <p:spPr>
          <a:xfrm>
            <a:off x="7004304" y="6324599"/>
            <a:ext cx="4084320"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The New World of Enforcement  |  www.anderinger.com</a:t>
            </a:r>
          </a:p>
        </p:txBody>
      </p:sp>
      <p:pic>
        <p:nvPicPr>
          <p:cNvPr id="10" name="Picture 9">
            <a:extLst>
              <a:ext uri="{FF2B5EF4-FFF2-40B4-BE49-F238E27FC236}">
                <a16:creationId xmlns:a16="http://schemas.microsoft.com/office/drawing/2014/main" id="{413DF310-D60A-17FE-BA44-97E43EE1BB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Tree>
    <p:extLst>
      <p:ext uri="{BB962C8B-B14F-4D97-AF65-F5344CB8AC3E}">
        <p14:creationId xmlns:p14="http://schemas.microsoft.com/office/powerpoint/2010/main" val="37805380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a:extLst>
            <a:ext uri="{FF2B5EF4-FFF2-40B4-BE49-F238E27FC236}">
              <a16:creationId xmlns:a16="http://schemas.microsoft.com/office/drawing/2014/main" id="{69B74E40-50FF-5C65-EC6F-4BD93A12E086}"/>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7F0E093-60EF-D576-B32F-F1F6FFDBB389}"/>
              </a:ext>
            </a:extLst>
          </p:cNvPr>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a:extLst>
              <a:ext uri="{FF2B5EF4-FFF2-40B4-BE49-F238E27FC236}">
                <a16:creationId xmlns:a16="http://schemas.microsoft.com/office/drawing/2014/main" id="{2569A3FD-2A86-941C-B808-F4E03D866910}"/>
              </a:ext>
            </a:extLst>
          </p:cNvPr>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Slide Number Placeholder 5">
            <a:extLst>
              <a:ext uri="{FF2B5EF4-FFF2-40B4-BE49-F238E27FC236}">
                <a16:creationId xmlns:a16="http://schemas.microsoft.com/office/drawing/2014/main" id="{CB2A8B93-639D-32F8-6BC5-52DAADAE69F9}"/>
              </a:ext>
            </a:extLst>
          </p:cNvPr>
          <p:cNvSpPr>
            <a:spLocks noGrp="1"/>
          </p:cNvSpPr>
          <p:nvPr>
            <p:ph type="sldNum" sz="quarter" idx="12"/>
          </p:nvPr>
        </p:nvSpPr>
        <p:spPr>
          <a:xfrm>
            <a:off x="8610600" y="6302373"/>
            <a:ext cx="2743200" cy="365125"/>
          </a:xfrm>
        </p:spPr>
        <p:txBody>
          <a:bodyPr/>
          <a:lstStyle/>
          <a:p>
            <a:fld id="{A05A37A2-5682-474A-BBA9-258361E141B0}" type="slidenum">
              <a:rPr lang="en-US" smtClean="0"/>
              <a:t>10</a:t>
            </a:fld>
            <a:endParaRPr lang="en-US" dirty="0"/>
          </a:p>
        </p:txBody>
      </p:sp>
      <p:sp>
        <p:nvSpPr>
          <p:cNvPr id="8" name="Slide Number Placeholder 5">
            <a:extLst>
              <a:ext uri="{FF2B5EF4-FFF2-40B4-BE49-F238E27FC236}">
                <a16:creationId xmlns:a16="http://schemas.microsoft.com/office/drawing/2014/main" id="{EA54A248-3815-4770-70A3-F63B33C814AF}"/>
              </a:ext>
            </a:extLst>
          </p:cNvPr>
          <p:cNvSpPr txBox="1">
            <a:spLocks/>
          </p:cNvSpPr>
          <p:nvPr/>
        </p:nvSpPr>
        <p:spPr>
          <a:xfrm>
            <a:off x="7004304" y="6324599"/>
            <a:ext cx="4084320"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The New World of Enforcement  |  www.anderinger.com</a:t>
            </a:r>
          </a:p>
        </p:txBody>
      </p:sp>
      <p:pic>
        <p:nvPicPr>
          <p:cNvPr id="10" name="Picture 9">
            <a:extLst>
              <a:ext uri="{FF2B5EF4-FFF2-40B4-BE49-F238E27FC236}">
                <a16:creationId xmlns:a16="http://schemas.microsoft.com/office/drawing/2014/main" id="{E4120827-4AB7-776C-D7ED-98752B4583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
        <p:nvSpPr>
          <p:cNvPr id="13" name="Content Placeholder 2">
            <a:extLst>
              <a:ext uri="{FF2B5EF4-FFF2-40B4-BE49-F238E27FC236}">
                <a16:creationId xmlns:a16="http://schemas.microsoft.com/office/drawing/2014/main" id="{79C15246-28F6-7728-3AF7-61912BED7D50}"/>
              </a:ext>
            </a:extLst>
          </p:cNvPr>
          <p:cNvSpPr>
            <a:spLocks noGrp="1"/>
          </p:cNvSpPr>
          <p:nvPr>
            <p:ph idx="1"/>
          </p:nvPr>
        </p:nvSpPr>
        <p:spPr>
          <a:xfrm>
            <a:off x="838200" y="1577975"/>
            <a:ext cx="10515600" cy="4351338"/>
          </a:xfrm>
        </p:spPr>
        <p:txBody>
          <a:bodyPr>
            <a:normAutofit/>
          </a:bodyPr>
          <a:lstStyle/>
          <a:p>
            <a:r>
              <a:rPr lang="en-US" sz="2400" dirty="0"/>
              <a:t>Importer name, </a:t>
            </a:r>
          </a:p>
          <a:p>
            <a:r>
              <a:rPr lang="en-US" sz="2400" dirty="0"/>
              <a:t>Internal Revenue Service (IRS) Employer Identification Number (EIN), Social Security Number (SSN), or CBP-assigned number, </a:t>
            </a:r>
          </a:p>
          <a:p>
            <a:r>
              <a:rPr lang="en-US" sz="2400" dirty="0"/>
              <a:t>Mailing address (no PO Boxes),</a:t>
            </a:r>
          </a:p>
          <a:p>
            <a:r>
              <a:rPr lang="en-US" sz="2400" dirty="0"/>
              <a:t>Physical location address if different from the mailing address,</a:t>
            </a:r>
          </a:p>
          <a:p>
            <a:r>
              <a:rPr lang="en-US" sz="2400" dirty="0"/>
              <a:t> Phone number, and </a:t>
            </a:r>
          </a:p>
          <a:p>
            <a:r>
              <a:rPr lang="en-US" sz="2400" dirty="0"/>
              <a:t>Email address. </a:t>
            </a:r>
          </a:p>
          <a:p>
            <a:r>
              <a:rPr lang="en-US" sz="2400" dirty="0"/>
              <a:t>The above information MUST be the importer’s information, not the broker or forwarder’s information.</a:t>
            </a:r>
          </a:p>
        </p:txBody>
      </p:sp>
      <p:sp>
        <p:nvSpPr>
          <p:cNvPr id="14" name="Title 1">
            <a:extLst>
              <a:ext uri="{FF2B5EF4-FFF2-40B4-BE49-F238E27FC236}">
                <a16:creationId xmlns:a16="http://schemas.microsoft.com/office/drawing/2014/main" id="{B6545DD8-2700-57CE-B5B1-A2699431E2D2}"/>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rgbClr val="122A42"/>
                </a:solidFill>
              </a:rPr>
              <a:t>5106 Data Which Must Be Validated &amp; Correct</a:t>
            </a:r>
          </a:p>
        </p:txBody>
      </p:sp>
    </p:spTree>
    <p:extLst>
      <p:ext uri="{BB962C8B-B14F-4D97-AF65-F5344CB8AC3E}">
        <p14:creationId xmlns:p14="http://schemas.microsoft.com/office/powerpoint/2010/main" val="36734552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5" name="Rectangle 4"/>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F0CF53C6-74B4-8855-D90B-87D357C27000}"/>
              </a:ext>
            </a:extLst>
          </p:cNvPr>
          <p:cNvSpPr>
            <a:spLocks noGrp="1"/>
          </p:cNvSpPr>
          <p:nvPr>
            <p:ph type="title"/>
          </p:nvPr>
        </p:nvSpPr>
        <p:spPr/>
        <p:txBody>
          <a:bodyPr>
            <a:normAutofit/>
          </a:bodyPr>
          <a:lstStyle/>
          <a:p>
            <a:r>
              <a:rPr lang="en-US" sz="2800" b="1" dirty="0">
                <a:solidFill>
                  <a:srgbClr val="122A42"/>
                </a:solidFill>
                <a:latin typeface="Aptos Display" panose="020B0004020202020204" pitchFamily="34" charset="0"/>
              </a:rPr>
              <a:t>The Freeze Program</a:t>
            </a:r>
          </a:p>
        </p:txBody>
      </p:sp>
      <p:sp>
        <p:nvSpPr>
          <p:cNvPr id="3" name="Content Placeholder 2">
            <a:extLst>
              <a:ext uri="{FF2B5EF4-FFF2-40B4-BE49-F238E27FC236}">
                <a16:creationId xmlns:a16="http://schemas.microsoft.com/office/drawing/2014/main" id="{AF9471D5-022F-1DD0-C992-BC6A11165A22}"/>
              </a:ext>
            </a:extLst>
          </p:cNvPr>
          <p:cNvSpPr>
            <a:spLocks noGrp="1"/>
          </p:cNvSpPr>
          <p:nvPr>
            <p:ph idx="1"/>
          </p:nvPr>
        </p:nvSpPr>
        <p:spPr>
          <a:xfrm>
            <a:off x="838200" y="1589149"/>
            <a:ext cx="10515600" cy="4351338"/>
          </a:xfrm>
        </p:spPr>
        <p:txBody>
          <a:bodyPr>
            <a:normAutofit/>
          </a:bodyPr>
          <a:lstStyle/>
          <a:p>
            <a:r>
              <a:rPr lang="en-US" sz="2400" dirty="0">
                <a:solidFill>
                  <a:srgbClr val="323232"/>
                </a:solidFill>
              </a:rPr>
              <a:t>Once 5106 data is verified or updated and corrected, we recommend the importer “freeze” their 5106 data. </a:t>
            </a:r>
          </a:p>
          <a:p>
            <a:r>
              <a:rPr lang="en-US" sz="2400" dirty="0">
                <a:solidFill>
                  <a:srgbClr val="323232"/>
                </a:solidFill>
              </a:rPr>
              <a:t>The freeze program is the mechanism to freeze IOR 5106 information.</a:t>
            </a:r>
          </a:p>
          <a:p>
            <a:r>
              <a:rPr lang="en-US" sz="2400" dirty="0">
                <a:solidFill>
                  <a:srgbClr val="323232"/>
                </a:solidFill>
              </a:rPr>
              <a:t>19 CFR 24.5 (f) “Freezing” importer identification information</a:t>
            </a:r>
          </a:p>
          <a:p>
            <a:pPr marL="0" indent="0">
              <a:buNone/>
            </a:pPr>
            <a:r>
              <a:rPr lang="en-US" sz="2400" dirty="0">
                <a:solidFill>
                  <a:srgbClr val="323232"/>
                </a:solidFill>
                <a:hlinkClick r:id="rId2"/>
              </a:rPr>
              <a:t>Resource - Freeze Program | U.S. Customs and Border Protection</a:t>
            </a:r>
            <a:endParaRPr lang="en-US" sz="2400" dirty="0"/>
          </a:p>
        </p:txBody>
      </p:sp>
      <p:sp>
        <p:nvSpPr>
          <p:cNvPr id="6" name="Slide Number Placeholder 5">
            <a:extLst>
              <a:ext uri="{FF2B5EF4-FFF2-40B4-BE49-F238E27FC236}">
                <a16:creationId xmlns:a16="http://schemas.microsoft.com/office/drawing/2014/main" id="{4CF8FC6B-D5CE-7B95-EB8A-79D4FFBD7D30}"/>
              </a:ext>
            </a:extLst>
          </p:cNvPr>
          <p:cNvSpPr>
            <a:spLocks noGrp="1"/>
          </p:cNvSpPr>
          <p:nvPr>
            <p:ph type="sldNum" sz="quarter" idx="12"/>
          </p:nvPr>
        </p:nvSpPr>
        <p:spPr>
          <a:xfrm>
            <a:off x="8610600" y="6284974"/>
            <a:ext cx="2743200" cy="365125"/>
          </a:xfrm>
        </p:spPr>
        <p:txBody>
          <a:bodyPr/>
          <a:lstStyle/>
          <a:p>
            <a:fld id="{A05A37A2-5682-474A-BBA9-258361E141B0}" type="slidenum">
              <a:rPr lang="en-US" smtClean="0"/>
              <a:t>11</a:t>
            </a:fld>
            <a:endParaRPr lang="en-US" dirty="0"/>
          </a:p>
        </p:txBody>
      </p:sp>
      <p:sp>
        <p:nvSpPr>
          <p:cNvPr id="8" name="Slide Number Placeholder 5">
            <a:extLst>
              <a:ext uri="{FF2B5EF4-FFF2-40B4-BE49-F238E27FC236}">
                <a16:creationId xmlns:a16="http://schemas.microsoft.com/office/drawing/2014/main" id="{E262501F-035B-416D-479E-72AA77070628}"/>
              </a:ext>
            </a:extLst>
          </p:cNvPr>
          <p:cNvSpPr txBox="1">
            <a:spLocks/>
          </p:cNvSpPr>
          <p:nvPr/>
        </p:nvSpPr>
        <p:spPr>
          <a:xfrm>
            <a:off x="7004304" y="6324599"/>
            <a:ext cx="4084320"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The New World of Enforcement  |  www.anderinger.com</a:t>
            </a:r>
          </a:p>
        </p:txBody>
      </p:sp>
      <p:pic>
        <p:nvPicPr>
          <p:cNvPr id="10" name="Picture 9">
            <a:extLst>
              <a:ext uri="{FF2B5EF4-FFF2-40B4-BE49-F238E27FC236}">
                <a16:creationId xmlns:a16="http://schemas.microsoft.com/office/drawing/2014/main" id="{511B69F8-01CD-D66D-4730-23E7147F51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Tree>
    <p:extLst>
      <p:ext uri="{BB962C8B-B14F-4D97-AF65-F5344CB8AC3E}">
        <p14:creationId xmlns:p14="http://schemas.microsoft.com/office/powerpoint/2010/main" val="2815023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13" name="Rectangle 12"/>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C0181644-E5C9-65B3-AD4F-BBC4A1A61F79}"/>
              </a:ext>
            </a:extLst>
          </p:cNvPr>
          <p:cNvSpPr>
            <a:spLocks noGrp="1"/>
          </p:cNvSpPr>
          <p:nvPr>
            <p:ph type="title"/>
          </p:nvPr>
        </p:nvSpPr>
        <p:spPr/>
        <p:txBody>
          <a:bodyPr>
            <a:normAutofit/>
          </a:bodyPr>
          <a:lstStyle/>
          <a:p>
            <a:r>
              <a:rPr lang="en-US" sz="2800" b="1" dirty="0">
                <a:solidFill>
                  <a:srgbClr val="122A42"/>
                </a:solidFill>
                <a:latin typeface="Aptos Display" panose="020B0004020202020204" pitchFamily="34" charset="0"/>
              </a:rPr>
              <a:t>The Freeze Program</a:t>
            </a:r>
            <a:endParaRPr lang="en-US" sz="2800" dirty="0">
              <a:latin typeface="Aptos Display" panose="020B0004020202020204" pitchFamily="34" charset="0"/>
            </a:endParaRPr>
          </a:p>
        </p:txBody>
      </p:sp>
      <p:pic>
        <p:nvPicPr>
          <p:cNvPr id="5" name="Picture 4">
            <a:extLst>
              <a:ext uri="{FF2B5EF4-FFF2-40B4-BE49-F238E27FC236}">
                <a16:creationId xmlns:a16="http://schemas.microsoft.com/office/drawing/2014/main" id="{24EBA4E9-8F9A-47BB-1F04-74A40AB9C8D4}"/>
              </a:ext>
            </a:extLst>
          </p:cNvPr>
          <p:cNvPicPr>
            <a:picLocks noChangeAspect="1"/>
          </p:cNvPicPr>
          <p:nvPr/>
        </p:nvPicPr>
        <p:blipFill>
          <a:blip r:embed="rId2"/>
          <a:stretch>
            <a:fillRect/>
          </a:stretch>
        </p:blipFill>
        <p:spPr>
          <a:xfrm>
            <a:off x="5200650" y="3241322"/>
            <a:ext cx="1790700" cy="381000"/>
          </a:xfrm>
          <a:prstGeom prst="rect">
            <a:avLst/>
          </a:prstGeom>
        </p:spPr>
      </p:pic>
      <p:sp>
        <p:nvSpPr>
          <p:cNvPr id="9" name="Content Placeholder 8">
            <a:extLst>
              <a:ext uri="{FF2B5EF4-FFF2-40B4-BE49-F238E27FC236}">
                <a16:creationId xmlns:a16="http://schemas.microsoft.com/office/drawing/2014/main" id="{D29DF217-10EB-018A-ABCD-D09D68D89E33}"/>
              </a:ext>
            </a:extLst>
          </p:cNvPr>
          <p:cNvSpPr>
            <a:spLocks noGrp="1"/>
          </p:cNvSpPr>
          <p:nvPr>
            <p:ph idx="1"/>
          </p:nvPr>
        </p:nvSpPr>
        <p:spPr>
          <a:xfrm>
            <a:off x="587022" y="1444978"/>
            <a:ext cx="5036538" cy="5041977"/>
          </a:xfrm>
        </p:spPr>
        <p:txBody>
          <a:bodyPr>
            <a:normAutofit fontScale="47500" lnSpcReduction="20000"/>
          </a:bodyPr>
          <a:lstStyle/>
          <a:p>
            <a:pPr marL="0" indent="0">
              <a:buNone/>
            </a:pPr>
            <a:r>
              <a:rPr lang="en-US" sz="2900" b="1" dirty="0"/>
              <a:t>What is the Freeze Program?</a:t>
            </a:r>
            <a:endParaRPr lang="en-US" sz="2900" dirty="0"/>
          </a:p>
          <a:p>
            <a:pPr marL="0" indent="0">
              <a:buNone/>
            </a:pPr>
            <a:r>
              <a:rPr lang="en-US" sz="2900" dirty="0"/>
              <a:t>Designating the name and title/position of the individual(s) in their company authorized to effect name/address changes to the Importer’s Record Number (IRN). Doing so limits who can effect name/address changes to the IRN. Only the Surety Bonds &amp; Accounts Team (SBAT) can process a name/address change on a “frozen” account. If a CBP Form 5106 is submitted to the SBAT a name/address change will only be made if the form is signed by one of the authorized individuals. Participation in the “Freeze” Program is voluntary.</a:t>
            </a:r>
          </a:p>
          <a:p>
            <a:pPr marL="0" indent="0">
              <a:buNone/>
            </a:pPr>
            <a:r>
              <a:rPr lang="en-US" sz="2900" b="1" dirty="0"/>
              <a:t>How to participate in the Freeze Program?</a:t>
            </a:r>
            <a:endParaRPr lang="en-US" sz="2900" dirty="0"/>
          </a:p>
          <a:p>
            <a:r>
              <a:rPr lang="en-US" sz="2900" dirty="0"/>
              <a:t>The request must be made in a separate writing on letterhead paper signed by the importer of record or his agent, whose name and title are clearly indicated. The letter must also contain:</a:t>
            </a:r>
          </a:p>
          <a:p>
            <a:pPr lvl="0"/>
            <a:r>
              <a:rPr lang="en-US" sz="2900" dirty="0"/>
              <a:t>The mailing address and/or physical location address of the company where Customs notifications are to be directed</a:t>
            </a:r>
          </a:p>
          <a:p>
            <a:pPr lvl="0"/>
            <a:r>
              <a:rPr lang="en-US" sz="2900" dirty="0"/>
              <a:t>Reference the US Customs Regulation 19 CFR 24.5 (f) “Freezing” importer identification information.</a:t>
            </a:r>
          </a:p>
          <a:p>
            <a:pPr lvl="0"/>
            <a:r>
              <a:rPr lang="en-US" sz="2900" dirty="0"/>
              <a:t>The specific IRNs and suffixes to be frozen</a:t>
            </a:r>
          </a:p>
          <a:p>
            <a:pPr lvl="0"/>
            <a:r>
              <a:rPr lang="en-US" sz="2900" dirty="0"/>
              <a:t>The name and title/position of the individual(s) in their company authorized to effect name/address changes to the IRN</a:t>
            </a:r>
          </a:p>
          <a:p>
            <a:pPr lvl="0"/>
            <a:endParaRPr lang="en-US" sz="2900" dirty="0"/>
          </a:p>
          <a:p>
            <a:pPr marL="0" indent="0">
              <a:buNone/>
            </a:pPr>
            <a:r>
              <a:rPr lang="en-US" sz="3800" u="sng" dirty="0">
                <a:solidFill>
                  <a:srgbClr val="323232"/>
                </a:solidFill>
                <a:hlinkClick r:id="rId3" tooltip="https://www.cbp.gov/trade/priority-issues/revenue/bonds/freeze-program/freeze-letter-sample"/>
              </a:rPr>
              <a:t>Freeze Letter Sample</a:t>
            </a:r>
            <a:endParaRPr lang="en-US" sz="3800" dirty="0"/>
          </a:p>
        </p:txBody>
      </p:sp>
      <p:sp>
        <p:nvSpPr>
          <p:cNvPr id="11" name="TextBox 10">
            <a:extLst>
              <a:ext uri="{FF2B5EF4-FFF2-40B4-BE49-F238E27FC236}">
                <a16:creationId xmlns:a16="http://schemas.microsoft.com/office/drawing/2014/main" id="{F733072B-E94D-2D30-5AA7-7DBC37DF8339}"/>
              </a:ext>
            </a:extLst>
          </p:cNvPr>
          <p:cNvSpPr txBox="1"/>
          <p:nvPr/>
        </p:nvSpPr>
        <p:spPr>
          <a:xfrm>
            <a:off x="5874738" y="1439419"/>
            <a:ext cx="6193084" cy="4401205"/>
          </a:xfrm>
          <a:prstGeom prst="rect">
            <a:avLst/>
          </a:prstGeom>
          <a:noFill/>
        </p:spPr>
        <p:txBody>
          <a:bodyPr wrap="square">
            <a:spAutoFit/>
          </a:bodyPr>
          <a:lstStyle/>
          <a:p>
            <a:r>
              <a:rPr lang="en-US" sz="1400" b="1" dirty="0">
                <a:solidFill>
                  <a:srgbClr val="323232"/>
                </a:solidFill>
              </a:rPr>
              <a:t>How to discontinue in the Freeze Program?</a:t>
            </a:r>
            <a:endParaRPr lang="en-US" sz="1400" dirty="0"/>
          </a:p>
          <a:p>
            <a:r>
              <a:rPr lang="en-US" sz="1400" dirty="0">
                <a:solidFill>
                  <a:srgbClr val="323232"/>
                </a:solidFill>
              </a:rPr>
              <a:t>The request must be made in a separate writing on letterhead paper signed by the importer of record or his agent, whose name and title are clearly indicated. The letter must also contain:</a:t>
            </a:r>
          </a:p>
          <a:p>
            <a:pPr lvl="0"/>
            <a:r>
              <a:rPr lang="en-US" sz="1400" dirty="0">
                <a:solidFill>
                  <a:srgbClr val="323232"/>
                </a:solidFill>
              </a:rPr>
              <a:t>The mailing address and/or physical location address of the company where Customs notifications are to be directed</a:t>
            </a:r>
          </a:p>
          <a:p>
            <a:pPr lvl="0"/>
            <a:r>
              <a:rPr lang="en-US" sz="1400" dirty="0">
                <a:solidFill>
                  <a:srgbClr val="323232"/>
                </a:solidFill>
              </a:rPr>
              <a:t>Reference the US Customs Regulation 19 CFR 24.5 (f) “Freezing” importer identification information, and request to be removed from the Freeze Program.</a:t>
            </a:r>
          </a:p>
          <a:p>
            <a:pPr lvl="0"/>
            <a:r>
              <a:rPr lang="en-US" sz="1400" dirty="0">
                <a:solidFill>
                  <a:srgbClr val="323232"/>
                </a:solidFill>
              </a:rPr>
              <a:t>The specific IRNs and suffixes to be unfrozen</a:t>
            </a:r>
          </a:p>
          <a:p>
            <a:pPr lvl="0"/>
            <a:r>
              <a:rPr lang="en-US" sz="1400" u="sng" dirty="0">
                <a:solidFill>
                  <a:srgbClr val="323232"/>
                </a:solidFill>
                <a:hlinkClick r:id="rId4" tooltip="https://www.cbp.gov/trade/priority-issues/revenue/bonds/freeze-program/unfreeze-letter-sample"/>
              </a:rPr>
              <a:t>Unfreeze Letter Sample</a:t>
            </a:r>
            <a:endParaRPr lang="en-US" sz="1400" dirty="0"/>
          </a:p>
          <a:p>
            <a:r>
              <a:rPr lang="en-US" sz="1400" b="1" dirty="0">
                <a:solidFill>
                  <a:srgbClr val="323232"/>
                </a:solidFill>
              </a:rPr>
              <a:t>Where do I submit the letter to participate or discontinue the Freeze Program?</a:t>
            </a:r>
            <a:endParaRPr lang="en-US" sz="1400" dirty="0"/>
          </a:p>
          <a:p>
            <a:r>
              <a:rPr lang="en-US" sz="1400" dirty="0">
                <a:solidFill>
                  <a:srgbClr val="323232"/>
                </a:solidFill>
              </a:rPr>
              <a:t>Submit the requests via email to </a:t>
            </a:r>
            <a:r>
              <a:rPr lang="en-US" sz="1400" u="sng" dirty="0">
                <a:solidFill>
                  <a:srgbClr val="323232"/>
                </a:solidFill>
                <a:hlinkClick r:id="rId5" tooltip="mailto:bondquestions@cbp.dhs.gov"/>
              </a:rPr>
              <a:t>bondquestions@cbp.dhs.gov</a:t>
            </a:r>
            <a:r>
              <a:rPr lang="en-US" sz="1400" dirty="0">
                <a:solidFill>
                  <a:srgbClr val="323232"/>
                </a:solidFill>
              </a:rPr>
              <a:t> using the naming convention ‘Frozen IR #XX-XXXXXXXX’ or mail to:</a:t>
            </a:r>
          </a:p>
          <a:p>
            <a:r>
              <a:rPr lang="en-US" sz="1400" dirty="0">
                <a:solidFill>
                  <a:srgbClr val="323232"/>
                </a:solidFill>
              </a:rPr>
              <a:t>U.S. Customs and Border Protection</a:t>
            </a:r>
            <a:br>
              <a:rPr lang="en-US" sz="1400" dirty="0"/>
            </a:br>
            <a:r>
              <a:rPr lang="en-US" sz="1400" dirty="0">
                <a:solidFill>
                  <a:srgbClr val="323232"/>
                </a:solidFill>
              </a:rPr>
              <a:t>Attn: Surety Bonds &amp; Accounts Team</a:t>
            </a:r>
            <a:br>
              <a:rPr lang="en-US" sz="1400" dirty="0"/>
            </a:br>
            <a:r>
              <a:rPr lang="en-US" sz="1400" dirty="0">
                <a:solidFill>
                  <a:srgbClr val="323232"/>
                </a:solidFill>
              </a:rPr>
              <a:t>8899 E 56th St</a:t>
            </a:r>
            <a:br>
              <a:rPr lang="en-US" sz="1400" dirty="0"/>
            </a:br>
            <a:r>
              <a:rPr lang="en-US" sz="1400" dirty="0">
                <a:solidFill>
                  <a:srgbClr val="323232"/>
                </a:solidFill>
              </a:rPr>
              <a:t>Indianapolis, Indiana 46249</a:t>
            </a:r>
          </a:p>
          <a:p>
            <a:r>
              <a:rPr lang="en-US" sz="1400" u="sng" dirty="0">
                <a:solidFill>
                  <a:srgbClr val="323232"/>
                </a:solidFill>
                <a:hlinkClick r:id="rId6" tooltip="https://www.cbp.gov/trade/priority-issues/revenue/bonds/freeze-program"/>
              </a:rPr>
              <a:t>https://www.cbp.gov/trade/priority-issues/revenue/bonds/freeze-program</a:t>
            </a:r>
            <a:endParaRPr lang="en-US" sz="1400" dirty="0"/>
          </a:p>
        </p:txBody>
      </p:sp>
      <p:sp>
        <p:nvSpPr>
          <p:cNvPr id="3" name="Slide Number Placeholder 2">
            <a:extLst>
              <a:ext uri="{FF2B5EF4-FFF2-40B4-BE49-F238E27FC236}">
                <a16:creationId xmlns:a16="http://schemas.microsoft.com/office/drawing/2014/main" id="{3EC49A02-7703-433F-5D7E-0B568B80B786}"/>
              </a:ext>
            </a:extLst>
          </p:cNvPr>
          <p:cNvSpPr>
            <a:spLocks noGrp="1"/>
          </p:cNvSpPr>
          <p:nvPr>
            <p:ph type="sldNum" sz="quarter" idx="12"/>
          </p:nvPr>
        </p:nvSpPr>
        <p:spPr>
          <a:xfrm>
            <a:off x="8610600" y="6275830"/>
            <a:ext cx="2743200" cy="365125"/>
          </a:xfrm>
        </p:spPr>
        <p:txBody>
          <a:bodyPr/>
          <a:lstStyle/>
          <a:p>
            <a:fld id="{A05A37A2-5682-474A-BBA9-258361E141B0}" type="slidenum">
              <a:rPr lang="en-US" smtClean="0"/>
              <a:t>12</a:t>
            </a:fld>
            <a:endParaRPr lang="en-US" dirty="0"/>
          </a:p>
        </p:txBody>
      </p:sp>
      <p:sp>
        <p:nvSpPr>
          <p:cNvPr id="6" name="Slide Number Placeholder 5">
            <a:extLst>
              <a:ext uri="{FF2B5EF4-FFF2-40B4-BE49-F238E27FC236}">
                <a16:creationId xmlns:a16="http://schemas.microsoft.com/office/drawing/2014/main" id="{B4F74933-B1EE-B004-518F-88C61D9B7AB5}"/>
              </a:ext>
            </a:extLst>
          </p:cNvPr>
          <p:cNvSpPr txBox="1">
            <a:spLocks/>
          </p:cNvSpPr>
          <p:nvPr/>
        </p:nvSpPr>
        <p:spPr>
          <a:xfrm>
            <a:off x="7004304" y="6324599"/>
            <a:ext cx="4084320"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The New World of Enforcement  |  www.anderinger.com</a:t>
            </a:r>
          </a:p>
        </p:txBody>
      </p:sp>
      <p:pic>
        <p:nvPicPr>
          <p:cNvPr id="8" name="Picture 7">
            <a:extLst>
              <a:ext uri="{FF2B5EF4-FFF2-40B4-BE49-F238E27FC236}">
                <a16:creationId xmlns:a16="http://schemas.microsoft.com/office/drawing/2014/main" id="{5E268EA6-09BC-0E6A-967B-C5F92FDC1EA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Tree>
    <p:extLst>
      <p:ext uri="{BB962C8B-B14F-4D97-AF65-F5344CB8AC3E}">
        <p14:creationId xmlns:p14="http://schemas.microsoft.com/office/powerpoint/2010/main" val="2858218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5" name="Rectangle 4"/>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3A54E082-5714-6C69-7604-50FDF56D545C}"/>
              </a:ext>
            </a:extLst>
          </p:cNvPr>
          <p:cNvSpPr>
            <a:spLocks noGrp="1"/>
          </p:cNvSpPr>
          <p:nvPr>
            <p:ph type="title"/>
          </p:nvPr>
        </p:nvSpPr>
        <p:spPr/>
        <p:txBody>
          <a:bodyPr>
            <a:normAutofit/>
          </a:bodyPr>
          <a:lstStyle/>
          <a:p>
            <a:r>
              <a:rPr lang="en-US" sz="2800" b="1" dirty="0">
                <a:solidFill>
                  <a:srgbClr val="122A42"/>
                </a:solidFill>
              </a:rPr>
              <a:t>Customs Trade Partnership Against Terrorism (CTPAT)	</a:t>
            </a:r>
          </a:p>
        </p:txBody>
      </p:sp>
      <p:sp>
        <p:nvSpPr>
          <p:cNvPr id="3" name="Content Placeholder 2">
            <a:extLst>
              <a:ext uri="{FF2B5EF4-FFF2-40B4-BE49-F238E27FC236}">
                <a16:creationId xmlns:a16="http://schemas.microsoft.com/office/drawing/2014/main" id="{67B21D60-91C3-E099-8C06-6EF0CF51FB6E}"/>
              </a:ext>
            </a:extLst>
          </p:cNvPr>
          <p:cNvSpPr>
            <a:spLocks noGrp="1"/>
          </p:cNvSpPr>
          <p:nvPr>
            <p:ph idx="1"/>
          </p:nvPr>
        </p:nvSpPr>
        <p:spPr>
          <a:xfrm>
            <a:off x="838200" y="1542161"/>
            <a:ext cx="10515600" cy="4351338"/>
          </a:xfrm>
        </p:spPr>
        <p:txBody>
          <a:bodyPr>
            <a:normAutofit fontScale="92500" lnSpcReduction="20000"/>
          </a:bodyPr>
          <a:lstStyle/>
          <a:p>
            <a:r>
              <a:rPr lang="en-US" sz="2600" dirty="0">
                <a:solidFill>
                  <a:srgbClr val="323232"/>
                </a:solidFill>
              </a:rPr>
              <a:t>If the importer is not CTPAT, we recommend that a non-resident Canadian IOR  consider applying for CTPAT.</a:t>
            </a:r>
          </a:p>
          <a:p>
            <a:r>
              <a:rPr lang="en-US" sz="2600" dirty="0"/>
              <a:t>CBP stated that CTPAT-validated brokers representing foreign IORs must meet a higher standard of due diligence. </a:t>
            </a:r>
          </a:p>
          <a:p>
            <a:pPr lvl="1">
              <a:buFont typeface="Courier New" panose="02070309020205020404" pitchFamily="49" charset="0"/>
              <a:buChar char="o"/>
            </a:pPr>
            <a:r>
              <a:rPr lang="en-US" dirty="0"/>
              <a:t>Vetting is expected to include information such as the importer’s legal identity, ownership structure, business affiliations, U.S. assets, compliance and import history, and ability to satisfy duties, taxes, and fees.</a:t>
            </a:r>
          </a:p>
          <a:p>
            <a:pPr lvl="1">
              <a:buFont typeface="Courier New" panose="02070309020205020404" pitchFamily="49" charset="0"/>
              <a:buChar char="o"/>
            </a:pPr>
            <a:r>
              <a:rPr lang="en-US" dirty="0"/>
              <a:t>Brokers may also be expected to examine supply-chain information, classification, valuation, and country of origin and maintain sufficient documentation to demonstrate the diligence performed.</a:t>
            </a:r>
            <a:r>
              <a:rPr lang="en-US" sz="1600" dirty="0">
                <a:solidFill>
                  <a:srgbClr val="323232"/>
                </a:solidFill>
              </a:rPr>
              <a:t> </a:t>
            </a:r>
          </a:p>
          <a:p>
            <a:pPr>
              <a:buFont typeface="Courier New" panose="02070309020205020404" pitchFamily="49" charset="0"/>
              <a:buChar char="o"/>
            </a:pPr>
            <a:endParaRPr lang="en-US" sz="2000" dirty="0">
              <a:solidFill>
                <a:srgbClr val="323232"/>
              </a:solidFill>
            </a:endParaRPr>
          </a:p>
          <a:p>
            <a:r>
              <a:rPr lang="en-US" dirty="0">
                <a:solidFill>
                  <a:srgbClr val="323232"/>
                </a:solidFill>
              </a:rPr>
              <a:t>Information about the CTPAT program</a:t>
            </a:r>
          </a:p>
          <a:p>
            <a:pPr marL="457200" lvl="1" indent="0">
              <a:buNone/>
            </a:pPr>
            <a:r>
              <a:rPr lang="en-US" sz="2000" dirty="0">
                <a:hlinkClick r:id="rId2"/>
              </a:rPr>
              <a:t>Resource - </a:t>
            </a:r>
            <a:r>
              <a:rPr lang="en-US" sz="1600" dirty="0">
                <a:solidFill>
                  <a:srgbClr val="323232"/>
                </a:solidFill>
                <a:hlinkClick r:id="rId2"/>
              </a:rPr>
              <a:t>https://www.cbp.gov/border-security/ports-entry/cargo-security/c-tpat-customs-trade-partnership-against-terrorism/apply</a:t>
            </a:r>
            <a:endParaRPr lang="en-US" sz="1600" dirty="0">
              <a:solidFill>
                <a:srgbClr val="323232"/>
              </a:solidFill>
            </a:endParaRPr>
          </a:p>
          <a:p>
            <a:endParaRPr lang="en-US" sz="1400" dirty="0">
              <a:solidFill>
                <a:srgbClr val="323232"/>
              </a:solidFill>
            </a:endParaRPr>
          </a:p>
        </p:txBody>
      </p:sp>
      <p:sp>
        <p:nvSpPr>
          <p:cNvPr id="6" name="Slide Number Placeholder 5">
            <a:extLst>
              <a:ext uri="{FF2B5EF4-FFF2-40B4-BE49-F238E27FC236}">
                <a16:creationId xmlns:a16="http://schemas.microsoft.com/office/drawing/2014/main" id="{6C31D1FB-8CF7-CF1C-EBF2-BBB5EDBC5F01}"/>
              </a:ext>
            </a:extLst>
          </p:cNvPr>
          <p:cNvSpPr>
            <a:spLocks noGrp="1"/>
          </p:cNvSpPr>
          <p:nvPr>
            <p:ph type="sldNum" sz="quarter" idx="12"/>
          </p:nvPr>
        </p:nvSpPr>
        <p:spPr>
          <a:xfrm>
            <a:off x="8610600" y="6302373"/>
            <a:ext cx="2743200" cy="365125"/>
          </a:xfrm>
        </p:spPr>
        <p:txBody>
          <a:bodyPr/>
          <a:lstStyle/>
          <a:p>
            <a:fld id="{A05A37A2-5682-474A-BBA9-258361E141B0}" type="slidenum">
              <a:rPr lang="en-US" smtClean="0"/>
              <a:t>13</a:t>
            </a:fld>
            <a:endParaRPr lang="en-US" dirty="0"/>
          </a:p>
        </p:txBody>
      </p:sp>
      <p:sp>
        <p:nvSpPr>
          <p:cNvPr id="8" name="Slide Number Placeholder 5">
            <a:extLst>
              <a:ext uri="{FF2B5EF4-FFF2-40B4-BE49-F238E27FC236}">
                <a16:creationId xmlns:a16="http://schemas.microsoft.com/office/drawing/2014/main" id="{1A6BF53A-C6B3-8567-B7AE-FCCED4642F39}"/>
              </a:ext>
            </a:extLst>
          </p:cNvPr>
          <p:cNvSpPr txBox="1">
            <a:spLocks/>
          </p:cNvSpPr>
          <p:nvPr/>
        </p:nvSpPr>
        <p:spPr>
          <a:xfrm>
            <a:off x="7004304" y="6324599"/>
            <a:ext cx="4084320"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The New World of Enforcement  |  www.anderinger.com</a:t>
            </a:r>
          </a:p>
        </p:txBody>
      </p:sp>
      <p:pic>
        <p:nvPicPr>
          <p:cNvPr id="10" name="Picture 9">
            <a:extLst>
              <a:ext uri="{FF2B5EF4-FFF2-40B4-BE49-F238E27FC236}">
                <a16:creationId xmlns:a16="http://schemas.microsoft.com/office/drawing/2014/main" id="{BE45833D-6DB8-E4C3-3C00-82BA41C7AD4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Tree>
    <p:extLst>
      <p:ext uri="{BB962C8B-B14F-4D97-AF65-F5344CB8AC3E}">
        <p14:creationId xmlns:p14="http://schemas.microsoft.com/office/powerpoint/2010/main" val="12747403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5" name="Rectangle 4"/>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8C08473F-E378-763E-8478-2C7239F97BBF}"/>
              </a:ext>
            </a:extLst>
          </p:cNvPr>
          <p:cNvSpPr>
            <a:spLocks noGrp="1"/>
          </p:cNvSpPr>
          <p:nvPr>
            <p:ph type="title"/>
          </p:nvPr>
        </p:nvSpPr>
        <p:spPr/>
        <p:txBody>
          <a:bodyPr>
            <a:normAutofit/>
          </a:bodyPr>
          <a:lstStyle/>
          <a:p>
            <a:r>
              <a:rPr lang="en-US" sz="2800" b="1" dirty="0">
                <a:solidFill>
                  <a:srgbClr val="122A42"/>
                </a:solidFill>
              </a:rPr>
              <a:t>Foreign IORs</a:t>
            </a:r>
          </a:p>
        </p:txBody>
      </p:sp>
      <p:sp>
        <p:nvSpPr>
          <p:cNvPr id="3" name="Content Placeholder 2">
            <a:extLst>
              <a:ext uri="{FF2B5EF4-FFF2-40B4-BE49-F238E27FC236}">
                <a16:creationId xmlns:a16="http://schemas.microsoft.com/office/drawing/2014/main" id="{D2F7BFDF-52B9-07FA-0D89-79A804414116}"/>
              </a:ext>
            </a:extLst>
          </p:cNvPr>
          <p:cNvSpPr>
            <a:spLocks noGrp="1"/>
          </p:cNvSpPr>
          <p:nvPr>
            <p:ph idx="1"/>
          </p:nvPr>
        </p:nvSpPr>
        <p:spPr>
          <a:xfrm>
            <a:off x="1021080" y="1469388"/>
            <a:ext cx="9713976" cy="4351338"/>
          </a:xfrm>
        </p:spPr>
        <p:txBody>
          <a:bodyPr>
            <a:normAutofit/>
          </a:bodyPr>
          <a:lstStyle/>
          <a:p>
            <a:r>
              <a:rPr lang="en-US" sz="2400" dirty="0">
                <a:solidFill>
                  <a:srgbClr val="323232"/>
                </a:solidFill>
              </a:rPr>
              <a:t> May not rely on a continuous bond to meet the bond requirements for entry, except as permitted by CBP when the foreign IOR has demonstrated that the revenue would be fully protected and that compliance with the laws, regulations, and instructions enforced by CBP would be assured; </a:t>
            </a:r>
          </a:p>
          <a:p>
            <a:r>
              <a:rPr lang="en-US" sz="2400" dirty="0">
                <a:solidFill>
                  <a:srgbClr val="323232"/>
                </a:solidFill>
              </a:rPr>
              <a:t>Must be validated in CBP’s Customs Trade Partnership Against Terrorism (CTPAT), if determined by CBP to be eligible, or use a CTPAT validated and licensed Customs broker to file entries with CBP.</a:t>
            </a:r>
          </a:p>
          <a:p>
            <a:endParaRPr lang="en-US" sz="3200" dirty="0"/>
          </a:p>
        </p:txBody>
      </p:sp>
      <p:sp>
        <p:nvSpPr>
          <p:cNvPr id="6" name="Slide Number Placeholder 5">
            <a:extLst>
              <a:ext uri="{FF2B5EF4-FFF2-40B4-BE49-F238E27FC236}">
                <a16:creationId xmlns:a16="http://schemas.microsoft.com/office/drawing/2014/main" id="{1F855665-B479-D0C7-4EB5-731121137E59}"/>
              </a:ext>
            </a:extLst>
          </p:cNvPr>
          <p:cNvSpPr>
            <a:spLocks noGrp="1"/>
          </p:cNvSpPr>
          <p:nvPr>
            <p:ph type="sldNum" sz="quarter" idx="12"/>
          </p:nvPr>
        </p:nvSpPr>
        <p:spPr>
          <a:xfrm>
            <a:off x="8610600" y="6302373"/>
            <a:ext cx="2743200" cy="365125"/>
          </a:xfrm>
        </p:spPr>
        <p:txBody>
          <a:bodyPr/>
          <a:lstStyle/>
          <a:p>
            <a:fld id="{A05A37A2-5682-474A-BBA9-258361E141B0}" type="slidenum">
              <a:rPr lang="en-US" smtClean="0"/>
              <a:t>14</a:t>
            </a:fld>
            <a:endParaRPr lang="en-US" dirty="0"/>
          </a:p>
        </p:txBody>
      </p:sp>
      <p:sp>
        <p:nvSpPr>
          <p:cNvPr id="8" name="Slide Number Placeholder 5">
            <a:extLst>
              <a:ext uri="{FF2B5EF4-FFF2-40B4-BE49-F238E27FC236}">
                <a16:creationId xmlns:a16="http://schemas.microsoft.com/office/drawing/2014/main" id="{D2361231-26C0-08FF-EE41-1643336AE030}"/>
              </a:ext>
            </a:extLst>
          </p:cNvPr>
          <p:cNvSpPr txBox="1">
            <a:spLocks/>
          </p:cNvSpPr>
          <p:nvPr/>
        </p:nvSpPr>
        <p:spPr>
          <a:xfrm>
            <a:off x="7004304" y="6324599"/>
            <a:ext cx="4084320"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The New World of Enforcement  |  www.anderinger.com</a:t>
            </a:r>
          </a:p>
        </p:txBody>
      </p:sp>
      <p:pic>
        <p:nvPicPr>
          <p:cNvPr id="10" name="Picture 9">
            <a:extLst>
              <a:ext uri="{FF2B5EF4-FFF2-40B4-BE49-F238E27FC236}">
                <a16:creationId xmlns:a16="http://schemas.microsoft.com/office/drawing/2014/main" id="{8CFE3AF6-38E0-AE71-366F-D180C44D16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Tree>
    <p:extLst>
      <p:ext uri="{BB962C8B-B14F-4D97-AF65-F5344CB8AC3E}">
        <p14:creationId xmlns:p14="http://schemas.microsoft.com/office/powerpoint/2010/main" val="31692841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5" name="Rectangle 4"/>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ECD575AD-BEF4-F15B-0F6C-3E2A125C15E1}"/>
              </a:ext>
            </a:extLst>
          </p:cNvPr>
          <p:cNvSpPr>
            <a:spLocks noGrp="1"/>
          </p:cNvSpPr>
          <p:nvPr>
            <p:ph type="title"/>
          </p:nvPr>
        </p:nvSpPr>
        <p:spPr/>
        <p:txBody>
          <a:bodyPr>
            <a:normAutofit/>
          </a:bodyPr>
          <a:lstStyle/>
          <a:p>
            <a:r>
              <a:rPr lang="en-US" sz="2800" b="1" dirty="0">
                <a:solidFill>
                  <a:srgbClr val="122A42"/>
                </a:solidFill>
              </a:rPr>
              <a:t>Resident vs. Non-Resident IOR</a:t>
            </a:r>
          </a:p>
        </p:txBody>
      </p:sp>
      <p:sp>
        <p:nvSpPr>
          <p:cNvPr id="3" name="Content Placeholder 2">
            <a:extLst>
              <a:ext uri="{FF2B5EF4-FFF2-40B4-BE49-F238E27FC236}">
                <a16:creationId xmlns:a16="http://schemas.microsoft.com/office/drawing/2014/main" id="{0263320A-42F9-09A6-BC9E-47769A3F7F52}"/>
              </a:ext>
            </a:extLst>
          </p:cNvPr>
          <p:cNvSpPr>
            <a:spLocks noGrp="1"/>
          </p:cNvSpPr>
          <p:nvPr>
            <p:ph idx="1"/>
          </p:nvPr>
        </p:nvSpPr>
        <p:spPr>
          <a:xfrm>
            <a:off x="838200" y="979043"/>
            <a:ext cx="10515600" cy="2866675"/>
          </a:xfrm>
        </p:spPr>
        <p:txBody>
          <a:bodyPr>
            <a:normAutofit fontScale="92500" lnSpcReduction="20000"/>
          </a:bodyPr>
          <a:lstStyle/>
          <a:p>
            <a:pPr marL="0" indent="0">
              <a:buNone/>
            </a:pPr>
            <a:endParaRPr lang="en-US" sz="3200" dirty="0"/>
          </a:p>
          <a:p>
            <a:r>
              <a:rPr lang="en-US" sz="2400" dirty="0">
                <a:solidFill>
                  <a:srgbClr val="323232"/>
                </a:solidFill>
              </a:rPr>
              <a:t>Among other things, a Non-Resident IOR must have tangible domestic assets, bonding, or both, as determined by U.S. Customs and Border Protection (CBP) to be necessary to ensure compliance with U.S. Customs and trade laws, and increasing the minimum required bond coverage for an IOR.</a:t>
            </a:r>
          </a:p>
          <a:p>
            <a:r>
              <a:rPr lang="en-US" sz="2400" dirty="0">
                <a:solidFill>
                  <a:srgbClr val="323232"/>
                </a:solidFill>
              </a:rPr>
              <a:t>A Resident IOR must have a principal place of business in the U.S. </a:t>
            </a:r>
          </a:p>
          <a:p>
            <a:r>
              <a:rPr lang="en-US" sz="2400" dirty="0">
                <a:solidFill>
                  <a:srgbClr val="323232"/>
                </a:solidFill>
              </a:rPr>
              <a:t>The Corporate Transparency Act of 2021 defines a beneficial owner “with respect to an entity who directly or indirectly exercises substantial control over the entity, or owns or controls not less than 25% of the ownership interest”.</a:t>
            </a:r>
          </a:p>
        </p:txBody>
      </p:sp>
      <p:sp>
        <p:nvSpPr>
          <p:cNvPr id="6" name="Slide Number Placeholder 5">
            <a:extLst>
              <a:ext uri="{FF2B5EF4-FFF2-40B4-BE49-F238E27FC236}">
                <a16:creationId xmlns:a16="http://schemas.microsoft.com/office/drawing/2014/main" id="{4C60EA81-B68D-C910-8982-90164773139E}"/>
              </a:ext>
            </a:extLst>
          </p:cNvPr>
          <p:cNvSpPr>
            <a:spLocks noGrp="1"/>
          </p:cNvSpPr>
          <p:nvPr>
            <p:ph type="sldNum" sz="quarter" idx="12"/>
          </p:nvPr>
        </p:nvSpPr>
        <p:spPr>
          <a:xfrm>
            <a:off x="8610600" y="6302373"/>
            <a:ext cx="2743200" cy="365125"/>
          </a:xfrm>
        </p:spPr>
        <p:txBody>
          <a:bodyPr/>
          <a:lstStyle/>
          <a:p>
            <a:fld id="{A05A37A2-5682-474A-BBA9-258361E141B0}" type="slidenum">
              <a:rPr lang="en-US" smtClean="0"/>
              <a:t>15</a:t>
            </a:fld>
            <a:endParaRPr lang="en-US" dirty="0"/>
          </a:p>
        </p:txBody>
      </p:sp>
      <p:sp>
        <p:nvSpPr>
          <p:cNvPr id="8" name="Slide Number Placeholder 5">
            <a:extLst>
              <a:ext uri="{FF2B5EF4-FFF2-40B4-BE49-F238E27FC236}">
                <a16:creationId xmlns:a16="http://schemas.microsoft.com/office/drawing/2014/main" id="{15801D6C-8CAA-B9B5-06F8-402EF86DBE42}"/>
              </a:ext>
            </a:extLst>
          </p:cNvPr>
          <p:cNvSpPr txBox="1">
            <a:spLocks/>
          </p:cNvSpPr>
          <p:nvPr/>
        </p:nvSpPr>
        <p:spPr>
          <a:xfrm>
            <a:off x="7004304" y="6324599"/>
            <a:ext cx="4084320"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The New World of Enforcement  |  www.anderinger.com</a:t>
            </a:r>
          </a:p>
        </p:txBody>
      </p:sp>
      <p:pic>
        <p:nvPicPr>
          <p:cNvPr id="10" name="Picture 9">
            <a:extLst>
              <a:ext uri="{FF2B5EF4-FFF2-40B4-BE49-F238E27FC236}">
                <a16:creationId xmlns:a16="http://schemas.microsoft.com/office/drawing/2014/main" id="{6A0E2C97-2EFC-7498-839C-376C5C9D48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Tree>
    <p:extLst>
      <p:ext uri="{BB962C8B-B14F-4D97-AF65-F5344CB8AC3E}">
        <p14:creationId xmlns:p14="http://schemas.microsoft.com/office/powerpoint/2010/main" val="27486253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5" name="Rectangle 4"/>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B82B8485-394A-295F-5EBE-F56FCD202F44}"/>
              </a:ext>
            </a:extLst>
          </p:cNvPr>
          <p:cNvSpPr>
            <a:spLocks noGrp="1"/>
          </p:cNvSpPr>
          <p:nvPr>
            <p:ph type="title"/>
          </p:nvPr>
        </p:nvSpPr>
        <p:spPr/>
        <p:txBody>
          <a:bodyPr>
            <a:normAutofit/>
          </a:bodyPr>
          <a:lstStyle/>
          <a:p>
            <a:r>
              <a:rPr lang="en-US" sz="2800" b="1" dirty="0">
                <a:solidFill>
                  <a:srgbClr val="122A42"/>
                </a:solidFill>
              </a:rPr>
              <a:t>Good Standing</a:t>
            </a:r>
          </a:p>
        </p:txBody>
      </p:sp>
      <p:sp>
        <p:nvSpPr>
          <p:cNvPr id="3" name="Content Placeholder 2">
            <a:extLst>
              <a:ext uri="{FF2B5EF4-FFF2-40B4-BE49-F238E27FC236}">
                <a16:creationId xmlns:a16="http://schemas.microsoft.com/office/drawing/2014/main" id="{0060D486-70F5-1B2A-3E0C-5103D0C1C426}"/>
              </a:ext>
            </a:extLst>
          </p:cNvPr>
          <p:cNvSpPr>
            <a:spLocks noGrp="1"/>
          </p:cNvSpPr>
          <p:nvPr>
            <p:ph idx="1"/>
          </p:nvPr>
        </p:nvSpPr>
        <p:spPr>
          <a:xfrm>
            <a:off x="838200" y="1469009"/>
            <a:ext cx="10515600" cy="4351338"/>
          </a:xfrm>
        </p:spPr>
        <p:txBody>
          <a:bodyPr>
            <a:normAutofit/>
          </a:bodyPr>
          <a:lstStyle/>
          <a:p>
            <a:r>
              <a:rPr lang="en-US" sz="2000" dirty="0">
                <a:solidFill>
                  <a:srgbClr val="323232"/>
                </a:solidFill>
              </a:rPr>
              <a:t>IORs not in “good standing” with CBP shall not be allowed to import into the United States or otherwise conduct activities directly related to the importation of goods, including designating a Customs broker to act as IOR on their behalf.</a:t>
            </a:r>
          </a:p>
          <a:p>
            <a:r>
              <a:rPr lang="en-US" sz="2000" dirty="0">
                <a:solidFill>
                  <a:srgbClr val="323232"/>
                </a:solidFill>
              </a:rPr>
              <a:t>CBP shall define “good standing” based on the IOR’s and its affiliates’ history of compliance with U.S. Customs and trade laws and regulations and payment of required Customs liabilities, among other relevant considerations.  </a:t>
            </a:r>
          </a:p>
          <a:p>
            <a:pPr lvl="1">
              <a:buFont typeface="Courier New" panose="02070309020205020404" pitchFamily="49" charset="0"/>
              <a:buChar char="o"/>
            </a:pPr>
            <a:r>
              <a:rPr lang="en-US" sz="2000" dirty="0">
                <a:solidFill>
                  <a:srgbClr val="323232"/>
                </a:solidFill>
              </a:rPr>
              <a:t>For example, IORs that have been found by CBP to have illegally imported fentanyl, </a:t>
            </a:r>
            <a:r>
              <a:rPr lang="en-US" sz="2000" dirty="0" err="1">
                <a:solidFill>
                  <a:srgbClr val="323232"/>
                </a:solidFill>
              </a:rPr>
              <a:t>nitazene</a:t>
            </a:r>
            <a:r>
              <a:rPr lang="en-US" sz="2000" dirty="0">
                <a:solidFill>
                  <a:srgbClr val="323232"/>
                </a:solidFill>
              </a:rPr>
              <a:t>, or other illicit substances or contraband, including precursor chemicals for the purposes of manufacturing illicit substances, shall, consistent with applicable law, not be in “good standing” with CBP. </a:t>
            </a:r>
          </a:p>
          <a:p>
            <a:r>
              <a:rPr lang="en-US" sz="2000" dirty="0">
                <a:solidFill>
                  <a:srgbClr val="323232"/>
                </a:solidFill>
              </a:rPr>
              <a:t>Good Standing will be based on compliance history, enforcement actions, and audit results, among other things.</a:t>
            </a:r>
          </a:p>
          <a:p>
            <a:endParaRPr lang="en-US" dirty="0"/>
          </a:p>
        </p:txBody>
      </p:sp>
      <p:sp>
        <p:nvSpPr>
          <p:cNvPr id="6" name="Slide Number Placeholder 5">
            <a:extLst>
              <a:ext uri="{FF2B5EF4-FFF2-40B4-BE49-F238E27FC236}">
                <a16:creationId xmlns:a16="http://schemas.microsoft.com/office/drawing/2014/main" id="{ED633E54-9F06-ED3C-9659-2F3D4F498A49}"/>
              </a:ext>
            </a:extLst>
          </p:cNvPr>
          <p:cNvSpPr>
            <a:spLocks noGrp="1"/>
          </p:cNvSpPr>
          <p:nvPr>
            <p:ph type="sldNum" sz="quarter" idx="12"/>
          </p:nvPr>
        </p:nvSpPr>
        <p:spPr>
          <a:xfrm>
            <a:off x="8610600" y="6296216"/>
            <a:ext cx="2743200" cy="365125"/>
          </a:xfrm>
        </p:spPr>
        <p:txBody>
          <a:bodyPr/>
          <a:lstStyle/>
          <a:p>
            <a:fld id="{A05A37A2-5682-474A-BBA9-258361E141B0}" type="slidenum">
              <a:rPr lang="en-US" smtClean="0"/>
              <a:t>16</a:t>
            </a:fld>
            <a:endParaRPr lang="en-US" dirty="0"/>
          </a:p>
        </p:txBody>
      </p:sp>
      <p:sp>
        <p:nvSpPr>
          <p:cNvPr id="8" name="Slide Number Placeholder 5">
            <a:extLst>
              <a:ext uri="{FF2B5EF4-FFF2-40B4-BE49-F238E27FC236}">
                <a16:creationId xmlns:a16="http://schemas.microsoft.com/office/drawing/2014/main" id="{F7A524FF-C491-25AD-9472-1035EEC2C399}"/>
              </a:ext>
            </a:extLst>
          </p:cNvPr>
          <p:cNvSpPr txBox="1">
            <a:spLocks/>
          </p:cNvSpPr>
          <p:nvPr/>
        </p:nvSpPr>
        <p:spPr>
          <a:xfrm>
            <a:off x="7004304" y="6324599"/>
            <a:ext cx="4084320"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The New World of Enforcement  |  www.anderinger.com</a:t>
            </a:r>
          </a:p>
        </p:txBody>
      </p:sp>
      <p:pic>
        <p:nvPicPr>
          <p:cNvPr id="10" name="Picture 9">
            <a:extLst>
              <a:ext uri="{FF2B5EF4-FFF2-40B4-BE49-F238E27FC236}">
                <a16:creationId xmlns:a16="http://schemas.microsoft.com/office/drawing/2014/main" id="{8F3B848C-1290-1024-04C5-B49D2F2CFE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Tree>
    <p:extLst>
      <p:ext uri="{BB962C8B-B14F-4D97-AF65-F5344CB8AC3E}">
        <p14:creationId xmlns:p14="http://schemas.microsoft.com/office/powerpoint/2010/main" val="4223216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8FAFC"/>
        </a:solidFill>
        <a:effectLst/>
      </p:bgPr>
    </p:bg>
    <p:spTree>
      <p:nvGrpSpPr>
        <p:cNvPr id="1" name=""/>
        <p:cNvGrpSpPr/>
        <p:nvPr/>
      </p:nvGrpSpPr>
      <p:grpSpPr>
        <a:xfrm>
          <a:off x="0" y="0"/>
          <a:ext cx="0" cy="0"/>
          <a:chOff x="0" y="0"/>
          <a:chExt cx="0" cy="0"/>
        </a:xfrm>
      </p:grpSpPr>
      <p:sp>
        <p:nvSpPr>
          <p:cNvPr id="5" name="Rectangle 4"/>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7241CBA2-D4AE-4F0C-9132-E4B0192FA45D}"/>
              </a:ext>
            </a:extLst>
          </p:cNvPr>
          <p:cNvSpPr>
            <a:spLocks noGrp="1"/>
          </p:cNvSpPr>
          <p:nvPr>
            <p:ph type="title"/>
          </p:nvPr>
        </p:nvSpPr>
        <p:spPr/>
        <p:txBody>
          <a:bodyPr>
            <a:normAutofit/>
          </a:bodyPr>
          <a:lstStyle/>
          <a:p>
            <a:r>
              <a:rPr lang="en-US" sz="2800" b="1" dirty="0">
                <a:solidFill>
                  <a:srgbClr val="122A42"/>
                </a:solidFill>
              </a:rPr>
              <a:t>Your Action Plan Before September 18, 2026</a:t>
            </a:r>
          </a:p>
        </p:txBody>
      </p:sp>
      <p:sp>
        <p:nvSpPr>
          <p:cNvPr id="3" name="Content Placeholder 2">
            <a:extLst>
              <a:ext uri="{FF2B5EF4-FFF2-40B4-BE49-F238E27FC236}">
                <a16:creationId xmlns:a16="http://schemas.microsoft.com/office/drawing/2014/main" id="{A8A74CC6-A951-4239-9E45-3485AF7DE0CD}"/>
              </a:ext>
            </a:extLst>
          </p:cNvPr>
          <p:cNvSpPr>
            <a:spLocks noGrp="1"/>
          </p:cNvSpPr>
          <p:nvPr>
            <p:ph idx="1"/>
          </p:nvPr>
        </p:nvSpPr>
        <p:spPr>
          <a:xfrm>
            <a:off x="838200" y="1532223"/>
            <a:ext cx="10515600" cy="4351338"/>
          </a:xfrm>
        </p:spPr>
        <p:txBody>
          <a:bodyPr>
            <a:normAutofit fontScale="92500" lnSpcReduction="20000"/>
          </a:bodyPr>
          <a:lstStyle/>
          <a:p>
            <a:r>
              <a:rPr lang="en-US" sz="1600" dirty="0"/>
              <a:t>Open an ACE Portal account!</a:t>
            </a:r>
          </a:p>
          <a:p>
            <a:r>
              <a:rPr lang="en-US" sz="1600" dirty="0"/>
              <a:t>Verify the 5106 data is correct:</a:t>
            </a:r>
          </a:p>
          <a:p>
            <a:pPr lvl="1">
              <a:buFont typeface="Courier New" panose="02070309020205020404" pitchFamily="49" charset="0"/>
              <a:buChar char="o"/>
            </a:pPr>
            <a:r>
              <a:rPr lang="en-US" sz="1400" dirty="0"/>
              <a:t>Importer name</a:t>
            </a:r>
          </a:p>
          <a:p>
            <a:pPr lvl="1">
              <a:buFont typeface="Courier New" panose="02070309020205020404" pitchFamily="49" charset="0"/>
              <a:buChar char="o"/>
            </a:pPr>
            <a:r>
              <a:rPr lang="en-US" sz="1400" dirty="0"/>
              <a:t>Internal Revenue Service (IRS) Employer Identification Number (EIN), Social Security Number (SSN), or CBP-assigned number</a:t>
            </a:r>
          </a:p>
          <a:p>
            <a:pPr lvl="1">
              <a:buFont typeface="Courier New" panose="02070309020205020404" pitchFamily="49" charset="0"/>
              <a:buChar char="o"/>
            </a:pPr>
            <a:r>
              <a:rPr lang="en-US" sz="1400" dirty="0"/>
              <a:t>Physical Address: The physical address provided for the IOR must be the actual physical location of the business or individual.[</a:t>
            </a:r>
            <a:r>
              <a:rPr lang="en-US" sz="1400" dirty="0">
                <a:hlinkClick r:id="rId2">
                  <a:extLst>
                    <a:ext uri="{A12FA001-AC4F-418D-AE19-62706E023703}">
                      <ahyp:hlinkClr xmlns:ahyp="http://schemas.microsoft.com/office/drawing/2018/hyperlinkcolor" val="tx"/>
                    </a:ext>
                  </a:extLst>
                </a:hlinkClick>
              </a:rPr>
              <a:t>6</a:t>
            </a:r>
            <a:r>
              <a:rPr lang="en-US" sz="1400" dirty="0"/>
              <a:t>] It cannot be a registered agent, Customs broker, freight forwarder, P.O. box, a business service center, or an address of another person or entity. </a:t>
            </a:r>
          </a:p>
          <a:p>
            <a:pPr lvl="1">
              <a:buFont typeface="Courier New" panose="02070309020205020404" pitchFamily="49" charset="0"/>
              <a:buChar char="o"/>
            </a:pPr>
            <a:r>
              <a:rPr lang="en-US" sz="1400" dirty="0"/>
              <a:t>Email Address: The email address submitted must be valid and belong to the IOR. Customs brokers or third parties may not supply their own email address, or the email address of another person or entity, in place of the IOR's email address. </a:t>
            </a:r>
          </a:p>
          <a:p>
            <a:pPr lvl="1">
              <a:buFont typeface="Courier New" panose="02070309020205020404" pitchFamily="49" charset="0"/>
              <a:buChar char="o"/>
            </a:pPr>
            <a:r>
              <a:rPr lang="en-US" sz="1400" dirty="0"/>
              <a:t>Phone Number: The phone number provided must be valid and belong to the IOR. Numbers not associated with the IOR should not be submitted. Customs brokers or third parties may not supply their own phone number, or the phone number of another person or entity, in place of the IOR's phone number.</a:t>
            </a:r>
            <a:endParaRPr lang="en-US" sz="1100" dirty="0"/>
          </a:p>
          <a:p>
            <a:r>
              <a:rPr lang="en-US" sz="1600" dirty="0"/>
              <a:t> If the importer does not have an ACE Portal, provide Deringer a paper 5106 so we can update the data</a:t>
            </a:r>
          </a:p>
          <a:p>
            <a:r>
              <a:rPr lang="en-US" sz="1600" dirty="0"/>
              <a:t>Consider the Freeze Program to lock IOR information</a:t>
            </a:r>
          </a:p>
          <a:p>
            <a:r>
              <a:rPr lang="en-US" sz="1600" dirty="0"/>
              <a:t>Enroll in ACH Debit or Credit directly with CBP for duty payments </a:t>
            </a:r>
          </a:p>
          <a:p>
            <a:r>
              <a:rPr lang="en-US" sz="1600" dirty="0"/>
              <a:t>Sign up for ACH refunds in the ACE portal </a:t>
            </a:r>
          </a:p>
          <a:p>
            <a:r>
              <a:rPr lang="en-US" sz="1600" dirty="0"/>
              <a:t>Questions on a voided IOR: </a:t>
            </a:r>
            <a:r>
              <a:rPr lang="en-US" sz="1600" dirty="0">
                <a:solidFill>
                  <a:srgbClr val="323232"/>
                </a:solidFill>
                <a:hlinkClick r:id="rId3"/>
              </a:rPr>
              <a:t>IORProgram@cbp.dhs.gov</a:t>
            </a:r>
            <a:r>
              <a:rPr lang="en-US" sz="1600" dirty="0">
                <a:solidFill>
                  <a:srgbClr val="323232"/>
                </a:solidFill>
              </a:rPr>
              <a:t> . </a:t>
            </a:r>
            <a:r>
              <a:rPr lang="en-US" sz="1600" dirty="0"/>
              <a:t>Deringer can help you respond.</a:t>
            </a:r>
          </a:p>
          <a:p>
            <a:endParaRPr lang="en-US" sz="1600" dirty="0">
              <a:solidFill>
                <a:srgbClr val="323232"/>
              </a:solidFill>
            </a:endParaRPr>
          </a:p>
          <a:p>
            <a:pPr marL="457200" lvl="1" indent="0">
              <a:buNone/>
            </a:pPr>
            <a:r>
              <a:rPr lang="en-US" sz="1300" dirty="0">
                <a:solidFill>
                  <a:srgbClr val="323232"/>
                </a:solidFill>
                <a:hlinkClick r:id="rId4"/>
              </a:rPr>
              <a:t>Resource - https://www.cbp.gov/trade/priority-issues/revenue/bonds/voided-importer-record-faqs</a:t>
            </a:r>
            <a:endParaRPr lang="en-US" sz="1300" dirty="0">
              <a:solidFill>
                <a:srgbClr val="323232"/>
              </a:solidFill>
            </a:endParaRPr>
          </a:p>
        </p:txBody>
      </p:sp>
      <p:sp>
        <p:nvSpPr>
          <p:cNvPr id="6" name="Slide Number Placeholder 5">
            <a:extLst>
              <a:ext uri="{FF2B5EF4-FFF2-40B4-BE49-F238E27FC236}">
                <a16:creationId xmlns:a16="http://schemas.microsoft.com/office/drawing/2014/main" id="{61440317-81F6-8917-07AF-F644A9DCE222}"/>
              </a:ext>
            </a:extLst>
          </p:cNvPr>
          <p:cNvSpPr>
            <a:spLocks noGrp="1"/>
          </p:cNvSpPr>
          <p:nvPr>
            <p:ph type="sldNum" sz="quarter" idx="12"/>
          </p:nvPr>
        </p:nvSpPr>
        <p:spPr>
          <a:xfrm>
            <a:off x="8610600" y="6302373"/>
            <a:ext cx="2743200" cy="365125"/>
          </a:xfrm>
        </p:spPr>
        <p:txBody>
          <a:bodyPr/>
          <a:lstStyle/>
          <a:p>
            <a:fld id="{A05A37A2-5682-474A-BBA9-258361E141B0}" type="slidenum">
              <a:rPr lang="en-US" smtClean="0"/>
              <a:t>17</a:t>
            </a:fld>
            <a:endParaRPr lang="en-US" dirty="0"/>
          </a:p>
        </p:txBody>
      </p:sp>
      <p:sp>
        <p:nvSpPr>
          <p:cNvPr id="8" name="Slide Number Placeholder 5">
            <a:extLst>
              <a:ext uri="{FF2B5EF4-FFF2-40B4-BE49-F238E27FC236}">
                <a16:creationId xmlns:a16="http://schemas.microsoft.com/office/drawing/2014/main" id="{E57A6AA2-578B-89F7-AB22-C6982814EF7D}"/>
              </a:ext>
            </a:extLst>
          </p:cNvPr>
          <p:cNvSpPr txBox="1">
            <a:spLocks/>
          </p:cNvSpPr>
          <p:nvPr/>
        </p:nvSpPr>
        <p:spPr>
          <a:xfrm>
            <a:off x="7004304" y="6324599"/>
            <a:ext cx="4084320"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The New World of Enforcement  |  www.anderinger.com</a:t>
            </a:r>
          </a:p>
        </p:txBody>
      </p:sp>
      <p:pic>
        <p:nvPicPr>
          <p:cNvPr id="10" name="Picture 9">
            <a:extLst>
              <a:ext uri="{FF2B5EF4-FFF2-40B4-BE49-F238E27FC236}">
                <a16:creationId xmlns:a16="http://schemas.microsoft.com/office/drawing/2014/main" id="{3D051C51-840B-0DE5-1F17-ADF17335144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Tree>
    <p:extLst>
      <p:ext uri="{BB962C8B-B14F-4D97-AF65-F5344CB8AC3E}">
        <p14:creationId xmlns:p14="http://schemas.microsoft.com/office/powerpoint/2010/main" val="35009728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itle 3">
            <a:extLst>
              <a:ext uri="{FF2B5EF4-FFF2-40B4-BE49-F238E27FC236}">
                <a16:creationId xmlns:a16="http://schemas.microsoft.com/office/drawing/2014/main" id="{6A5CB123-0036-E7C9-9415-21B5239DA2BD}"/>
              </a:ext>
            </a:extLst>
          </p:cNvPr>
          <p:cNvSpPr>
            <a:spLocks noGrp="1"/>
          </p:cNvSpPr>
          <p:nvPr>
            <p:ph type="title"/>
          </p:nvPr>
        </p:nvSpPr>
        <p:spPr>
          <a:xfrm>
            <a:off x="838200" y="2953702"/>
            <a:ext cx="10515600" cy="950595"/>
          </a:xfrm>
        </p:spPr>
        <p:txBody>
          <a:bodyPr/>
          <a:lstStyle/>
          <a:p>
            <a:pPr algn="ctr">
              <a:lnSpc>
                <a:spcPts val="5625"/>
              </a:lnSpc>
            </a:pPr>
            <a:r>
              <a:rPr lang="en-US" sz="5200" b="1" dirty="0">
                <a:solidFill>
                  <a:srgbClr val="323232"/>
                </a:solidFill>
                <a:latin typeface="Canva Sans Bold"/>
              </a:rPr>
              <a:t>ACE Portal Tips</a:t>
            </a:r>
          </a:p>
        </p:txBody>
      </p:sp>
      <p:sp>
        <p:nvSpPr>
          <p:cNvPr id="2" name="Slide Number Placeholder 1">
            <a:extLst>
              <a:ext uri="{FF2B5EF4-FFF2-40B4-BE49-F238E27FC236}">
                <a16:creationId xmlns:a16="http://schemas.microsoft.com/office/drawing/2014/main" id="{360CE2FF-344B-C2FE-75A4-0E1003DC4F24}"/>
              </a:ext>
            </a:extLst>
          </p:cNvPr>
          <p:cNvSpPr>
            <a:spLocks noGrp="1"/>
          </p:cNvSpPr>
          <p:nvPr>
            <p:ph type="sldNum" sz="quarter" idx="12"/>
          </p:nvPr>
        </p:nvSpPr>
        <p:spPr>
          <a:xfrm>
            <a:off x="8604250" y="6302373"/>
            <a:ext cx="2743200" cy="365125"/>
          </a:xfrm>
        </p:spPr>
        <p:txBody>
          <a:bodyPr/>
          <a:lstStyle/>
          <a:p>
            <a:fld id="{A05A37A2-5682-474A-BBA9-258361E141B0}" type="slidenum">
              <a:rPr lang="en-US" smtClean="0"/>
              <a:t>18</a:t>
            </a:fld>
            <a:endParaRPr lang="en-US" dirty="0"/>
          </a:p>
        </p:txBody>
      </p:sp>
      <p:sp>
        <p:nvSpPr>
          <p:cNvPr id="7" name="Slide Number Placeholder 5">
            <a:extLst>
              <a:ext uri="{FF2B5EF4-FFF2-40B4-BE49-F238E27FC236}">
                <a16:creationId xmlns:a16="http://schemas.microsoft.com/office/drawing/2014/main" id="{AFBAC51D-3B1B-E2A8-D470-00F1AC69E7D6}"/>
              </a:ext>
            </a:extLst>
          </p:cNvPr>
          <p:cNvSpPr txBox="1">
            <a:spLocks/>
          </p:cNvSpPr>
          <p:nvPr/>
        </p:nvSpPr>
        <p:spPr>
          <a:xfrm>
            <a:off x="7004304" y="6324599"/>
            <a:ext cx="4084320"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The New World of Enforcement  |  www.anderinger.com</a:t>
            </a:r>
          </a:p>
        </p:txBody>
      </p:sp>
      <p:pic>
        <p:nvPicPr>
          <p:cNvPr id="9" name="Picture 8">
            <a:extLst>
              <a:ext uri="{FF2B5EF4-FFF2-40B4-BE49-F238E27FC236}">
                <a16:creationId xmlns:a16="http://schemas.microsoft.com/office/drawing/2014/main" id="{6C1D9CAD-4DEB-ADE7-2518-108393FC6A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Tree>
    <p:extLst>
      <p:ext uri="{BB962C8B-B14F-4D97-AF65-F5344CB8AC3E}">
        <p14:creationId xmlns:p14="http://schemas.microsoft.com/office/powerpoint/2010/main" val="32301680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Freeform 2"/>
          <p:cNvSpPr/>
          <p:nvPr/>
        </p:nvSpPr>
        <p:spPr>
          <a:xfrm>
            <a:off x="-3" y="-685800"/>
            <a:ext cx="12192000" cy="7677599"/>
          </a:xfrm>
          <a:custGeom>
            <a:avLst/>
            <a:gdLst/>
            <a:ahLst/>
            <a:cxnLst/>
            <a:rect l="l" t="t" r="r" b="b"/>
            <a:pathLst>
              <a:path w="18288000" h="11516399">
                <a:moveTo>
                  <a:pt x="0" y="0"/>
                </a:moveTo>
                <a:lnTo>
                  <a:pt x="18288000" y="0"/>
                </a:lnTo>
                <a:lnTo>
                  <a:pt x="18288000" y="11516399"/>
                </a:lnTo>
                <a:lnTo>
                  <a:pt x="0" y="11516399"/>
                </a:lnTo>
                <a:lnTo>
                  <a:pt x="0" y="0"/>
                </a:lnTo>
                <a:close/>
              </a:path>
            </a:pathLst>
          </a:custGeom>
          <a:blipFill>
            <a:blip r:embed="rId2" cstate="email">
              <a:alphaModFix amt="5000"/>
              <a:extLst>
                <a:ext uri="{28A0092B-C50C-407E-A947-70E740481C1C}">
                  <a14:useLocalDpi xmlns:a14="http://schemas.microsoft.com/office/drawing/2010/main"/>
                </a:ext>
              </a:extLst>
            </a:blip>
            <a:stretch>
              <a:fillRect/>
            </a:stretch>
          </a:blipFill>
        </p:spPr>
        <p:txBody>
          <a:bodyPr/>
          <a:lstStyle/>
          <a:p>
            <a:endParaRPr lang="en-US" sz="1200"/>
          </a:p>
        </p:txBody>
      </p:sp>
      <p:sp>
        <p:nvSpPr>
          <p:cNvPr id="6" name="AutoShape 6"/>
          <p:cNvSpPr/>
          <p:nvPr/>
        </p:nvSpPr>
        <p:spPr>
          <a:xfrm>
            <a:off x="5690178" y="1174881"/>
            <a:ext cx="811645" cy="0"/>
          </a:xfrm>
          <a:prstGeom prst="line">
            <a:avLst/>
          </a:prstGeom>
          <a:ln w="66675" cap="flat">
            <a:solidFill>
              <a:srgbClr val="FFFFFF"/>
            </a:solidFill>
            <a:prstDash val="solid"/>
            <a:headEnd type="none" w="sm" len="sm"/>
            <a:tailEnd type="none" w="sm" len="sm"/>
          </a:ln>
        </p:spPr>
        <p:txBody>
          <a:bodyPr/>
          <a:lstStyle/>
          <a:p>
            <a:endParaRPr lang="en-US" sz="1200"/>
          </a:p>
        </p:txBody>
      </p:sp>
      <p:sp>
        <p:nvSpPr>
          <p:cNvPr id="11" name="TextBox 11"/>
          <p:cNvSpPr txBox="1"/>
          <p:nvPr/>
        </p:nvSpPr>
        <p:spPr>
          <a:xfrm>
            <a:off x="685897" y="2270353"/>
            <a:ext cx="10820303" cy="244554"/>
          </a:xfrm>
          <a:prstGeom prst="rect">
            <a:avLst/>
          </a:prstGeom>
        </p:spPr>
        <p:txBody>
          <a:bodyPr lIns="0" tIns="0" rIns="0" bIns="0" rtlCol="0" anchor="t">
            <a:spAutoFit/>
          </a:bodyPr>
          <a:lstStyle/>
          <a:p>
            <a:pPr algn="just">
              <a:lnSpc>
                <a:spcPts val="2053"/>
              </a:lnSpc>
            </a:pPr>
            <a:r>
              <a:rPr lang="en-US" sz="1467">
                <a:solidFill>
                  <a:srgbClr val="323232"/>
                </a:solidFill>
                <a:latin typeface="Open Sans 2"/>
                <a:ea typeface="Open Sans 2"/>
                <a:cs typeface="Open Sans 2"/>
                <a:sym typeface="Open Sans 2"/>
              </a:rPr>
              <a:t>.</a:t>
            </a:r>
          </a:p>
        </p:txBody>
      </p:sp>
      <p:sp>
        <p:nvSpPr>
          <p:cNvPr id="17" name="TextBox 16">
            <a:extLst>
              <a:ext uri="{FF2B5EF4-FFF2-40B4-BE49-F238E27FC236}">
                <a16:creationId xmlns:a16="http://schemas.microsoft.com/office/drawing/2014/main" id="{939388E1-C2F0-E66C-F4CA-9A4E62CC7A1C}"/>
              </a:ext>
            </a:extLst>
          </p:cNvPr>
          <p:cNvSpPr txBox="1"/>
          <p:nvPr/>
        </p:nvSpPr>
        <p:spPr>
          <a:xfrm>
            <a:off x="8022503" y="1592952"/>
            <a:ext cx="4011001" cy="3015634"/>
          </a:xfrm>
          <a:prstGeom prst="rect">
            <a:avLst/>
          </a:prstGeom>
          <a:noFill/>
        </p:spPr>
        <p:txBody>
          <a:bodyPr wrap="square" lIns="60960" tIns="30480" rIns="60960" bIns="30480" rtlCol="0" anchor="t">
            <a:spAutoFit/>
          </a:bodyPr>
          <a:lstStyle/>
          <a:p>
            <a:pPr algn="ctr"/>
            <a:r>
              <a:rPr lang="en-US" sz="2133" b="1" dirty="0">
                <a:solidFill>
                  <a:srgbClr val="323232"/>
                </a:solidFill>
              </a:rPr>
              <a:t>Under Account Navigation Tree </a:t>
            </a:r>
            <a:endParaRPr lang="en-US" sz="2133" b="1" dirty="0">
              <a:solidFill>
                <a:srgbClr val="18275E"/>
              </a:solidFill>
              <a:ea typeface="Calibri"/>
              <a:cs typeface="Calibri"/>
            </a:endParaRPr>
          </a:p>
          <a:p>
            <a:pPr marL="228611" indent="-228611">
              <a:buFont typeface="+mj-lt"/>
              <a:buAutoNum type="arabicPeriod"/>
            </a:pPr>
            <a:r>
              <a:rPr lang="en-US" sz="2133" dirty="0">
                <a:solidFill>
                  <a:srgbClr val="323232"/>
                </a:solidFill>
              </a:rPr>
              <a:t> Top Account </a:t>
            </a:r>
            <a:endParaRPr lang="en-US" sz="2133" dirty="0">
              <a:solidFill>
                <a:srgbClr val="18275E"/>
              </a:solidFill>
              <a:ea typeface="Calibri"/>
              <a:cs typeface="Calibri"/>
            </a:endParaRPr>
          </a:p>
          <a:p>
            <a:pPr marL="228611" indent="-228611">
              <a:buFont typeface="+mj-lt"/>
              <a:buAutoNum type="arabicPeriod"/>
            </a:pPr>
            <a:r>
              <a:rPr lang="en-US" sz="2133" dirty="0">
                <a:solidFill>
                  <a:srgbClr val="323232"/>
                </a:solidFill>
              </a:rPr>
              <a:t> Contact </a:t>
            </a:r>
            <a:endParaRPr lang="en-US" sz="2133" dirty="0">
              <a:solidFill>
                <a:srgbClr val="18275E"/>
              </a:solidFill>
              <a:ea typeface="Calibri"/>
              <a:cs typeface="Calibri"/>
            </a:endParaRPr>
          </a:p>
          <a:p>
            <a:pPr marL="228611" indent="-228611">
              <a:buFont typeface="+mj-lt"/>
              <a:buAutoNum type="arabicPeriod"/>
            </a:pPr>
            <a:r>
              <a:rPr lang="en-US" sz="2133" dirty="0">
                <a:solidFill>
                  <a:srgbClr val="323232"/>
                </a:solidFill>
              </a:rPr>
              <a:t> Account Owner </a:t>
            </a:r>
          </a:p>
          <a:p>
            <a:pPr marL="228611" indent="-228611">
              <a:buFont typeface="+mj-lt"/>
              <a:buAutoNum type="arabicPeriod"/>
            </a:pPr>
            <a:r>
              <a:rPr lang="en-US" sz="2133" dirty="0">
                <a:solidFill>
                  <a:srgbClr val="323232"/>
                </a:solidFill>
                <a:ea typeface="Calibri"/>
                <a:cs typeface="Calibri"/>
              </a:rPr>
              <a:t> Additional Contacts such as Technical POC (Cyber)</a:t>
            </a:r>
            <a:endParaRPr lang="en-US" sz="2133" dirty="0">
              <a:solidFill>
                <a:srgbClr val="18275E"/>
              </a:solidFill>
              <a:ea typeface="Calibri"/>
              <a:cs typeface="Calibri"/>
            </a:endParaRPr>
          </a:p>
          <a:p>
            <a:pPr marL="228611" indent="-228611">
              <a:buFont typeface="+mj-lt"/>
              <a:buAutoNum type="arabicPeriod"/>
            </a:pPr>
            <a:r>
              <a:rPr lang="en-US" sz="2133" dirty="0">
                <a:solidFill>
                  <a:srgbClr val="323232"/>
                </a:solidFill>
              </a:rPr>
              <a:t> Provide access to Top Account as Read only to Proxy and other users is a good practice</a:t>
            </a:r>
            <a:endParaRPr lang="en-US" sz="2133" dirty="0">
              <a:solidFill>
                <a:srgbClr val="18275E"/>
              </a:solidFill>
              <a:ea typeface="Calibri"/>
              <a:cs typeface="Calibri"/>
            </a:endParaRPr>
          </a:p>
        </p:txBody>
      </p:sp>
      <p:pic>
        <p:nvPicPr>
          <p:cNvPr id="4" name="Picture 3" descr="The image displays a user interface for the ACE (Automated Commercial Environment) Reporting system, featuring sections for account navigation, contact details, and various tabs for different functionalities such as trade, border security, and newsroom.&#10;&#10;AI-generated content may be incorrect.">
            <a:extLst>
              <a:ext uri="{FF2B5EF4-FFF2-40B4-BE49-F238E27FC236}">
                <a16:creationId xmlns:a16="http://schemas.microsoft.com/office/drawing/2014/main" id="{1347FF59-8220-2E1A-8E57-EAD1C45C98FC}"/>
              </a:ext>
            </a:extLst>
          </p:cNvPr>
          <p:cNvPicPr>
            <a:picLocks noChangeAspect="1"/>
          </p:cNvPicPr>
          <p:nvPr/>
        </p:nvPicPr>
        <p:blipFill>
          <a:blip r:embed="rId3"/>
          <a:stretch>
            <a:fillRect/>
          </a:stretch>
        </p:blipFill>
        <p:spPr>
          <a:xfrm>
            <a:off x="618635" y="1525850"/>
            <a:ext cx="7189638" cy="3881219"/>
          </a:xfrm>
          <a:prstGeom prst="rect">
            <a:avLst/>
          </a:prstGeom>
        </p:spPr>
      </p:pic>
      <p:sp>
        <p:nvSpPr>
          <p:cNvPr id="5" name="Slide Number Placeholder 4">
            <a:extLst>
              <a:ext uri="{FF2B5EF4-FFF2-40B4-BE49-F238E27FC236}">
                <a16:creationId xmlns:a16="http://schemas.microsoft.com/office/drawing/2014/main" id="{876EF4AF-24A4-96C1-EE34-4537E7C805A5}"/>
              </a:ext>
            </a:extLst>
          </p:cNvPr>
          <p:cNvSpPr>
            <a:spLocks noGrp="1"/>
          </p:cNvSpPr>
          <p:nvPr>
            <p:ph type="sldNum" sz="quarter" idx="12"/>
          </p:nvPr>
        </p:nvSpPr>
        <p:spPr>
          <a:xfrm>
            <a:off x="8628884" y="6302373"/>
            <a:ext cx="2743200" cy="365125"/>
          </a:xfrm>
        </p:spPr>
        <p:txBody>
          <a:bodyPr/>
          <a:lstStyle/>
          <a:p>
            <a:fld id="{A05A37A2-5682-474A-BBA9-258361E141B0}" type="slidenum">
              <a:rPr lang="en-US" smtClean="0"/>
              <a:t>19</a:t>
            </a:fld>
            <a:endParaRPr lang="en-US" dirty="0"/>
          </a:p>
        </p:txBody>
      </p:sp>
      <p:sp>
        <p:nvSpPr>
          <p:cNvPr id="7" name="Slide Number Placeholder 5">
            <a:extLst>
              <a:ext uri="{FF2B5EF4-FFF2-40B4-BE49-F238E27FC236}">
                <a16:creationId xmlns:a16="http://schemas.microsoft.com/office/drawing/2014/main" id="{C716ABEE-A41C-26C7-E8B8-F20BBC862808}"/>
              </a:ext>
            </a:extLst>
          </p:cNvPr>
          <p:cNvSpPr txBox="1">
            <a:spLocks/>
          </p:cNvSpPr>
          <p:nvPr/>
        </p:nvSpPr>
        <p:spPr>
          <a:xfrm>
            <a:off x="7004304" y="6324599"/>
            <a:ext cx="4084320"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The New World of Enforcement  |  www.anderinger.com</a:t>
            </a:r>
          </a:p>
        </p:txBody>
      </p:sp>
      <p:pic>
        <p:nvPicPr>
          <p:cNvPr id="9" name="Picture 8">
            <a:extLst>
              <a:ext uri="{FF2B5EF4-FFF2-40B4-BE49-F238E27FC236}">
                <a16:creationId xmlns:a16="http://schemas.microsoft.com/office/drawing/2014/main" id="{F498EA4A-F111-0F2F-9DC1-BCCD37259E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
        <p:nvSpPr>
          <p:cNvPr id="10" name="Title 1">
            <a:extLst>
              <a:ext uri="{FF2B5EF4-FFF2-40B4-BE49-F238E27FC236}">
                <a16:creationId xmlns:a16="http://schemas.microsoft.com/office/drawing/2014/main" id="{37E66304-F2D2-F279-CD0B-B8D9370620E5}"/>
              </a:ext>
            </a:extLst>
          </p:cNvPr>
          <p:cNvSpPr txBox="1">
            <a:spLocks/>
          </p:cNvSpPr>
          <p:nvPr/>
        </p:nvSpPr>
        <p:spPr>
          <a:xfrm>
            <a:off x="838200" y="365125"/>
            <a:ext cx="10515600" cy="1325563"/>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rgbClr val="122A42"/>
                </a:solidFill>
              </a:rPr>
              <a:t>Who is my Trade Account Owner (TAO)?</a:t>
            </a:r>
          </a:p>
        </p:txBody>
      </p:sp>
    </p:spTree>
    <p:extLst>
      <p:ext uri="{BB962C8B-B14F-4D97-AF65-F5344CB8AC3E}">
        <p14:creationId xmlns:p14="http://schemas.microsoft.com/office/powerpoint/2010/main" val="2743732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1027"/>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27" name="Rectangle 1026"/>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Freeform 2"/>
          <p:cNvSpPr/>
          <p:nvPr/>
        </p:nvSpPr>
        <p:spPr>
          <a:xfrm>
            <a:off x="0" y="-146303"/>
            <a:ext cx="12192000" cy="7677599"/>
          </a:xfrm>
          <a:custGeom>
            <a:avLst/>
            <a:gdLst/>
            <a:ahLst/>
            <a:cxnLst/>
            <a:rect l="l" t="t" r="r" b="b"/>
            <a:pathLst>
              <a:path w="18288000" h="11516399">
                <a:moveTo>
                  <a:pt x="0" y="0"/>
                </a:moveTo>
                <a:lnTo>
                  <a:pt x="18288000" y="0"/>
                </a:lnTo>
                <a:lnTo>
                  <a:pt x="18288000" y="11516399"/>
                </a:lnTo>
                <a:lnTo>
                  <a:pt x="0" y="11516399"/>
                </a:lnTo>
                <a:lnTo>
                  <a:pt x="0" y="0"/>
                </a:lnTo>
                <a:close/>
              </a:path>
            </a:pathLst>
          </a:custGeom>
          <a:blipFill>
            <a:blip r:embed="rId2" cstate="email">
              <a:alphaModFix amt="5000"/>
              <a:extLst>
                <a:ext uri="{28A0092B-C50C-407E-A947-70E740481C1C}">
                  <a14:useLocalDpi xmlns:a14="http://schemas.microsoft.com/office/drawing/2010/main"/>
                </a:ext>
              </a:extLst>
            </a:blip>
            <a:stretch>
              <a:fillRect/>
            </a:stretch>
          </a:blipFill>
        </p:spPr>
        <p:txBody>
          <a:bodyPr/>
          <a:lstStyle/>
          <a:p>
            <a:endParaRPr lang="en-US" sz="1200"/>
          </a:p>
        </p:txBody>
      </p:sp>
      <p:sp>
        <p:nvSpPr>
          <p:cNvPr id="6" name="AutoShape 6"/>
          <p:cNvSpPr/>
          <p:nvPr/>
        </p:nvSpPr>
        <p:spPr>
          <a:xfrm>
            <a:off x="5690178" y="1174881"/>
            <a:ext cx="811645" cy="0"/>
          </a:xfrm>
          <a:prstGeom prst="line">
            <a:avLst/>
          </a:prstGeom>
          <a:ln w="66675" cap="flat">
            <a:solidFill>
              <a:srgbClr val="FFFFFF"/>
            </a:solidFill>
            <a:prstDash val="solid"/>
            <a:headEnd type="none" w="sm" len="sm"/>
            <a:tailEnd type="none" w="sm" len="sm"/>
          </a:ln>
        </p:spPr>
        <p:txBody>
          <a:bodyPr/>
          <a:lstStyle/>
          <a:p>
            <a:endParaRPr lang="en-US" sz="1200"/>
          </a:p>
        </p:txBody>
      </p:sp>
      <p:sp>
        <p:nvSpPr>
          <p:cNvPr id="18" name="TextBox 17">
            <a:extLst>
              <a:ext uri="{FF2B5EF4-FFF2-40B4-BE49-F238E27FC236}">
                <a16:creationId xmlns:a16="http://schemas.microsoft.com/office/drawing/2014/main" id="{0B5D61F1-0373-B3A4-A060-8EA9C60B4DD4}"/>
              </a:ext>
            </a:extLst>
          </p:cNvPr>
          <p:cNvSpPr txBox="1"/>
          <p:nvPr/>
        </p:nvSpPr>
        <p:spPr>
          <a:xfrm>
            <a:off x="4770282" y="1269823"/>
            <a:ext cx="7174088" cy="4371389"/>
          </a:xfrm>
          <a:prstGeom prst="rect">
            <a:avLst/>
          </a:prstGeom>
          <a:noFill/>
        </p:spPr>
        <p:txBody>
          <a:bodyPr wrap="square" lIns="60960" tIns="30480" rIns="60960" bIns="30480" rtlCol="0" anchor="t">
            <a:spAutoFit/>
          </a:bodyPr>
          <a:lstStyle/>
          <a:p>
            <a:pPr lvl="0"/>
            <a:r>
              <a:rPr lang="en-US" sz="1867" dirty="0">
                <a:solidFill>
                  <a:srgbClr val="323232"/>
                </a:solidFill>
              </a:rPr>
              <a:t>If you need </a:t>
            </a:r>
            <a:r>
              <a:rPr lang="en-US" sz="1867" b="1" dirty="0">
                <a:solidFill>
                  <a:srgbClr val="323232"/>
                </a:solidFill>
              </a:rPr>
              <a:t>help identifying the Trade Account Owner (TAO),</a:t>
            </a:r>
            <a:r>
              <a:rPr lang="en-US" sz="1867" dirty="0">
                <a:solidFill>
                  <a:srgbClr val="323232"/>
                </a:solidFill>
              </a:rPr>
              <a:t> email </a:t>
            </a:r>
            <a:r>
              <a:rPr lang="en-US" sz="1867" u="sng" dirty="0">
                <a:solidFill>
                  <a:srgbClr val="323232"/>
                </a:solidFill>
                <a:hlinkClick r:id="rId3" tooltip="mailto:ace.support@cbp.dhs.gov"/>
              </a:rPr>
              <a:t>ace.support@cbp.dhs.gov</a:t>
            </a:r>
            <a:r>
              <a:rPr lang="en-US" sz="1867" dirty="0">
                <a:solidFill>
                  <a:srgbClr val="323232"/>
                </a:solidFill>
              </a:rPr>
              <a:t> with the subject line “Trade Account Lookup” and provide your full legal name and your EIN, SSN, or Customs-assigned number. CBP will email the TAO.  </a:t>
            </a:r>
          </a:p>
          <a:p>
            <a:endParaRPr lang="en-US" sz="1867" dirty="0">
              <a:solidFill>
                <a:srgbClr val="18275E"/>
              </a:solidFill>
            </a:endParaRPr>
          </a:p>
          <a:p>
            <a:pPr lvl="0"/>
            <a:r>
              <a:rPr lang="en-US" sz="1867" dirty="0">
                <a:solidFill>
                  <a:srgbClr val="323232"/>
                </a:solidFill>
              </a:rPr>
              <a:t>To </a:t>
            </a:r>
            <a:r>
              <a:rPr lang="en-US" sz="1867" b="1" dirty="0">
                <a:solidFill>
                  <a:srgbClr val="323232"/>
                </a:solidFill>
              </a:rPr>
              <a:t>update the Trade Account Owner</a:t>
            </a:r>
            <a:r>
              <a:rPr lang="en-US" sz="1867" dirty="0">
                <a:solidFill>
                  <a:srgbClr val="323232"/>
                </a:solidFill>
              </a:rPr>
              <a:t>: CBP modernized the ACE Secure Data Portal (ACE Portal) account application for the trade community. See CSMS # 68228015 - New ACE Portal Account Application Now Available.</a:t>
            </a:r>
          </a:p>
          <a:p>
            <a:endParaRPr lang="en-US" sz="1867" dirty="0">
              <a:solidFill>
                <a:srgbClr val="18275E"/>
              </a:solidFill>
            </a:endParaRPr>
          </a:p>
          <a:p>
            <a:pPr lvl="0"/>
            <a:r>
              <a:rPr lang="en-US" sz="1867" dirty="0">
                <a:solidFill>
                  <a:srgbClr val="323232"/>
                </a:solidFill>
              </a:rPr>
              <a:t>There is a new process to update the </a:t>
            </a:r>
            <a:r>
              <a:rPr lang="en-US" sz="1867" u="sng" dirty="0">
                <a:solidFill>
                  <a:srgbClr val="323232"/>
                </a:solidFill>
              </a:rPr>
              <a:t>Trade Account Owner</a:t>
            </a:r>
            <a:r>
              <a:rPr lang="en-US" sz="1867" dirty="0">
                <a:solidFill>
                  <a:srgbClr val="323232"/>
                </a:solidFill>
              </a:rPr>
              <a:t> for an </a:t>
            </a:r>
            <a:r>
              <a:rPr lang="en-US" sz="1867" b="1" dirty="0">
                <a:solidFill>
                  <a:srgbClr val="323232"/>
                </a:solidFill>
              </a:rPr>
              <a:t>existing </a:t>
            </a:r>
            <a:r>
              <a:rPr lang="en-US" sz="1867" dirty="0">
                <a:solidFill>
                  <a:srgbClr val="323232"/>
                </a:solidFill>
              </a:rPr>
              <a:t>active ACE Portal Account. The link below is for CBP’s new Web Form for the ACE Secure Data Portal Application; it replaces the legacy PDF form. This web-based form allows for faster processing by CBP.</a:t>
            </a:r>
            <a:r>
              <a:rPr lang="en-US" sz="1867" dirty="0">
                <a:solidFill>
                  <a:srgbClr val="18275E"/>
                </a:solidFill>
                <a:ea typeface="Calibri"/>
                <a:cs typeface="Calibri"/>
              </a:rPr>
              <a:t>  </a:t>
            </a:r>
            <a:r>
              <a:rPr lang="en-US" sz="1867" dirty="0">
                <a:solidFill>
                  <a:srgbClr val="323232"/>
                </a:solidFill>
              </a:rPr>
              <a:t>Link:  </a:t>
            </a:r>
            <a:r>
              <a:rPr lang="en-US" sz="1867" u="sng" dirty="0">
                <a:solidFill>
                  <a:srgbClr val="323232"/>
                </a:solidFill>
                <a:hlinkClick r:id="rId4"/>
              </a:rPr>
              <a:t>https://aceaccountreview.cbp.gov/</a:t>
            </a:r>
            <a:endParaRPr lang="en-US" sz="1867" dirty="0"/>
          </a:p>
        </p:txBody>
      </p:sp>
      <p:pic>
        <p:nvPicPr>
          <p:cNvPr id="1026" name="Picture 2">
            <a:extLst>
              <a:ext uri="{FF2B5EF4-FFF2-40B4-BE49-F238E27FC236}">
                <a16:creationId xmlns:a16="http://schemas.microsoft.com/office/drawing/2014/main" id="{5ACE2059-17B6-DD29-6782-9CC70ACEF68A}"/>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a:fillRect/>
          </a:stretch>
        </p:blipFill>
        <p:spPr bwMode="auto">
          <a:xfrm>
            <a:off x="347907" y="1373902"/>
            <a:ext cx="4293327" cy="463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11">
            <a:extLst>
              <a:ext uri="{FF2B5EF4-FFF2-40B4-BE49-F238E27FC236}">
                <a16:creationId xmlns:a16="http://schemas.microsoft.com/office/drawing/2014/main" id="{8E4890CC-E007-BEEF-0BA7-0BC2BE6B8E48}"/>
              </a:ext>
            </a:extLst>
          </p:cNvPr>
          <p:cNvSpPr txBox="1"/>
          <p:nvPr/>
        </p:nvSpPr>
        <p:spPr>
          <a:xfrm>
            <a:off x="347907" y="6186960"/>
            <a:ext cx="5816865" cy="389787"/>
          </a:xfrm>
          <a:prstGeom prst="rect">
            <a:avLst/>
          </a:prstGeom>
          <a:noFill/>
        </p:spPr>
        <p:txBody>
          <a:bodyPr rot="0" spcFirstLastPara="0" vert="horz" wrap="square" lIns="60960" tIns="30480" rIns="60960" bIns="3048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133" dirty="0">
                <a:solidFill>
                  <a:srgbClr val="323232"/>
                </a:solidFill>
                <a:ea typeface="Calibri"/>
                <a:cs typeface="Calibri"/>
                <a:hlinkClick r:id="rId6"/>
              </a:rPr>
              <a:t>Managing an ACE Secure Data Portal Account</a:t>
            </a:r>
            <a:endParaRPr lang="en-US" sz="1200" dirty="0"/>
          </a:p>
        </p:txBody>
      </p:sp>
      <p:sp>
        <p:nvSpPr>
          <p:cNvPr id="3" name="Slide Number Placeholder 2">
            <a:extLst>
              <a:ext uri="{FF2B5EF4-FFF2-40B4-BE49-F238E27FC236}">
                <a16:creationId xmlns:a16="http://schemas.microsoft.com/office/drawing/2014/main" id="{DF7A2865-539A-EC87-8376-E487AE1D3DE9}"/>
              </a:ext>
            </a:extLst>
          </p:cNvPr>
          <p:cNvSpPr>
            <a:spLocks noGrp="1"/>
          </p:cNvSpPr>
          <p:nvPr>
            <p:ph type="sldNum" sz="quarter" idx="12"/>
          </p:nvPr>
        </p:nvSpPr>
        <p:spPr/>
        <p:txBody>
          <a:bodyPr/>
          <a:lstStyle/>
          <a:p>
            <a:fld id="{A05A37A2-5682-474A-BBA9-258361E141B0}" type="slidenum">
              <a:rPr lang="en-US" smtClean="0"/>
              <a:t>20</a:t>
            </a:fld>
            <a:endParaRPr lang="en-US"/>
          </a:p>
        </p:txBody>
      </p:sp>
      <p:pic>
        <p:nvPicPr>
          <p:cNvPr id="5" name="Picture 4">
            <a:extLst>
              <a:ext uri="{FF2B5EF4-FFF2-40B4-BE49-F238E27FC236}">
                <a16:creationId xmlns:a16="http://schemas.microsoft.com/office/drawing/2014/main" id="{21A24853-B8CF-FAC8-63AD-322C3B4BDBB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
        <p:nvSpPr>
          <p:cNvPr id="7" name="Title 1">
            <a:extLst>
              <a:ext uri="{FF2B5EF4-FFF2-40B4-BE49-F238E27FC236}">
                <a16:creationId xmlns:a16="http://schemas.microsoft.com/office/drawing/2014/main" id="{B7EA67E4-7191-3BB6-DBB6-A7027541D07B}"/>
              </a:ext>
            </a:extLst>
          </p:cNvPr>
          <p:cNvSpPr txBox="1">
            <a:spLocks/>
          </p:cNvSpPr>
          <p:nvPr/>
        </p:nvSpPr>
        <p:spPr>
          <a:xfrm>
            <a:off x="838200" y="365125"/>
            <a:ext cx="10515600" cy="1325563"/>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rgbClr val="122A42"/>
                </a:solidFill>
              </a:rPr>
              <a:t>Updating Trade Account Owner</a:t>
            </a:r>
          </a:p>
        </p:txBody>
      </p:sp>
    </p:spTree>
    <p:extLst>
      <p:ext uri="{BB962C8B-B14F-4D97-AF65-F5344CB8AC3E}">
        <p14:creationId xmlns:p14="http://schemas.microsoft.com/office/powerpoint/2010/main" val="2400807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Freeform 2">
            <a:extLst>
              <a:ext uri="{FF2B5EF4-FFF2-40B4-BE49-F238E27FC236}">
                <a16:creationId xmlns:a16="http://schemas.microsoft.com/office/drawing/2014/main" id="{C25D1145-187C-55D5-8683-E8574648ECA4}"/>
              </a:ext>
            </a:extLst>
          </p:cNvPr>
          <p:cNvSpPr/>
          <p:nvPr/>
        </p:nvSpPr>
        <p:spPr>
          <a:xfrm>
            <a:off x="0" y="0"/>
            <a:ext cx="12192000" cy="7677599"/>
          </a:xfrm>
          <a:custGeom>
            <a:avLst/>
            <a:gdLst/>
            <a:ahLst/>
            <a:cxnLst/>
            <a:rect l="l" t="t" r="r" b="b"/>
            <a:pathLst>
              <a:path w="18288000" h="11516399">
                <a:moveTo>
                  <a:pt x="0" y="0"/>
                </a:moveTo>
                <a:lnTo>
                  <a:pt x="18288000" y="0"/>
                </a:lnTo>
                <a:lnTo>
                  <a:pt x="18288000" y="11516399"/>
                </a:lnTo>
                <a:lnTo>
                  <a:pt x="0" y="11516399"/>
                </a:lnTo>
                <a:lnTo>
                  <a:pt x="0" y="0"/>
                </a:lnTo>
                <a:close/>
              </a:path>
            </a:pathLst>
          </a:custGeom>
          <a:blipFill>
            <a:blip r:embed="rId3" cstate="email">
              <a:alphaModFix amt="5000"/>
              <a:extLst>
                <a:ext uri="{28A0092B-C50C-407E-A947-70E740481C1C}">
                  <a14:useLocalDpi xmlns:a14="http://schemas.microsoft.com/office/drawing/2010/main"/>
                </a:ext>
              </a:extLst>
            </a:blip>
            <a:stretch>
              <a:fillRect/>
            </a:stretch>
          </a:blipFill>
        </p:spPr>
        <p:txBody>
          <a:bodyPr/>
          <a:lstStyle/>
          <a:p>
            <a:endParaRPr lang="en-US" sz="1200"/>
          </a:p>
        </p:txBody>
      </p:sp>
      <p:sp>
        <p:nvSpPr>
          <p:cNvPr id="6" name="AutoShape 6"/>
          <p:cNvSpPr/>
          <p:nvPr/>
        </p:nvSpPr>
        <p:spPr>
          <a:xfrm>
            <a:off x="5690178" y="1174881"/>
            <a:ext cx="811645" cy="0"/>
          </a:xfrm>
          <a:prstGeom prst="line">
            <a:avLst/>
          </a:prstGeom>
          <a:ln w="66675" cap="flat">
            <a:solidFill>
              <a:srgbClr val="FFFFFF"/>
            </a:solidFill>
            <a:prstDash val="solid"/>
            <a:headEnd type="none" w="sm" len="sm"/>
            <a:tailEnd type="none" w="sm" len="sm"/>
          </a:ln>
        </p:spPr>
        <p:txBody>
          <a:bodyPr/>
          <a:lstStyle/>
          <a:p>
            <a:endParaRPr lang="en-US" sz="1200"/>
          </a:p>
        </p:txBody>
      </p:sp>
      <p:sp>
        <p:nvSpPr>
          <p:cNvPr id="17" name="TextBox 16">
            <a:extLst>
              <a:ext uri="{FF2B5EF4-FFF2-40B4-BE49-F238E27FC236}">
                <a16:creationId xmlns:a16="http://schemas.microsoft.com/office/drawing/2014/main" id="{3A1508D2-4B44-B841-693B-B7E5AD52489A}"/>
              </a:ext>
            </a:extLst>
          </p:cNvPr>
          <p:cNvSpPr txBox="1"/>
          <p:nvPr/>
        </p:nvSpPr>
        <p:spPr>
          <a:xfrm>
            <a:off x="4753827" y="1483175"/>
            <a:ext cx="7168207" cy="4184992"/>
          </a:xfrm>
          <a:prstGeom prst="rect">
            <a:avLst/>
          </a:prstGeom>
          <a:noFill/>
        </p:spPr>
        <p:txBody>
          <a:bodyPr wrap="square" lIns="60960" tIns="30480" rIns="60960" bIns="30480" rtlCol="0" anchor="t">
            <a:spAutoFit/>
          </a:bodyPr>
          <a:lstStyle/>
          <a:p>
            <a:pPr lvl="0"/>
            <a:r>
              <a:rPr lang="en-US" sz="2133" dirty="0">
                <a:solidFill>
                  <a:srgbClr val="323232"/>
                </a:solidFill>
              </a:rPr>
              <a:t>If you are looking to add </a:t>
            </a:r>
            <a:r>
              <a:rPr lang="en-US" sz="2133" b="1" dirty="0">
                <a:solidFill>
                  <a:srgbClr val="323232"/>
                </a:solidFill>
              </a:rPr>
              <a:t>an Importer Sub-Account view to an existing Broker/Importer Top account,</a:t>
            </a:r>
            <a:r>
              <a:rPr lang="en-US" sz="2133" dirty="0">
                <a:solidFill>
                  <a:srgbClr val="323232"/>
                </a:solidFill>
              </a:rPr>
              <a:t> there is a new electronic form submission process. </a:t>
            </a:r>
            <a:endParaRPr lang="en-US" sz="2133" dirty="0">
              <a:solidFill>
                <a:srgbClr val="18275E"/>
              </a:solidFill>
              <a:ea typeface="Calibri"/>
              <a:cs typeface="Calibri"/>
            </a:endParaRPr>
          </a:p>
          <a:p>
            <a:endParaRPr lang="en-US" sz="2133" b="1" dirty="0">
              <a:ea typeface="Calibri"/>
              <a:cs typeface="Calibri"/>
            </a:endParaRPr>
          </a:p>
          <a:p>
            <a:r>
              <a:rPr lang="en-US" sz="2133" b="1" dirty="0">
                <a:solidFill>
                  <a:srgbClr val="323232"/>
                </a:solidFill>
                <a:ea typeface="Calibri"/>
                <a:cs typeface="Calibri"/>
                <a:hlinkClick r:id="rId4"/>
              </a:rPr>
              <a:t>Applying for an ACE Secure Data Portal Account webpage</a:t>
            </a:r>
            <a:endParaRPr lang="en-US" sz="2133" b="1" dirty="0">
              <a:solidFill>
                <a:srgbClr val="323232"/>
              </a:solidFill>
              <a:ea typeface="Calibri"/>
              <a:cs typeface="Calibri"/>
            </a:endParaRPr>
          </a:p>
          <a:p>
            <a:endParaRPr lang="en-US" sz="2133" b="1" u="sng" dirty="0"/>
          </a:p>
          <a:p>
            <a:pPr lvl="0"/>
            <a:r>
              <a:rPr lang="en-US" sz="2133" b="1" u="sng" dirty="0">
                <a:solidFill>
                  <a:srgbClr val="323232"/>
                </a:solidFill>
                <a:hlinkClick r:id="rId5"/>
              </a:rPr>
              <a:t>Application for All Other Trade Activities</a:t>
            </a:r>
            <a:br>
              <a:rPr lang="en-US" sz="2133" b="1" u="sng" dirty="0">
                <a:ea typeface="Calibri"/>
                <a:cs typeface="Calibri"/>
              </a:rPr>
            </a:br>
            <a:br>
              <a:rPr lang="en-US" sz="2133" b="1" u="sng" dirty="0">
                <a:ea typeface="Calibri"/>
                <a:cs typeface="Calibri"/>
              </a:rPr>
            </a:br>
            <a:r>
              <a:rPr lang="en-US" sz="2133" dirty="0">
                <a:solidFill>
                  <a:srgbClr val="323232"/>
                </a:solidFill>
              </a:rPr>
              <a:t>Use this updated application to:</a:t>
            </a:r>
            <a:br>
              <a:rPr lang="en-US" sz="2133" dirty="0">
                <a:solidFill>
                  <a:srgbClr val="18275E"/>
                </a:solidFill>
                <a:ea typeface="Calibri"/>
                <a:cs typeface="Calibri"/>
              </a:rPr>
            </a:br>
            <a:r>
              <a:rPr lang="en-US" sz="2133" dirty="0">
                <a:solidFill>
                  <a:srgbClr val="323232"/>
                </a:solidFill>
              </a:rPr>
              <a:t>Add one or more sub-accounts to an </a:t>
            </a:r>
            <a:r>
              <a:rPr lang="en-US" sz="2133" b="1" dirty="0">
                <a:solidFill>
                  <a:srgbClr val="323232"/>
                </a:solidFill>
              </a:rPr>
              <a:t>existing top account.</a:t>
            </a:r>
            <a:br>
              <a:rPr lang="en-US" sz="2133" b="1" dirty="0">
                <a:solidFill>
                  <a:srgbClr val="18275E"/>
                </a:solidFill>
                <a:ea typeface="Calibri"/>
                <a:cs typeface="Calibri"/>
              </a:rPr>
            </a:br>
            <a:r>
              <a:rPr lang="en-US" sz="2133" dirty="0">
                <a:solidFill>
                  <a:srgbClr val="323232"/>
                </a:solidFill>
              </a:rPr>
              <a:t>Add one or more sub-account identifiers to an </a:t>
            </a:r>
            <a:r>
              <a:rPr lang="en-US" sz="2133" b="1" dirty="0">
                <a:solidFill>
                  <a:srgbClr val="323232"/>
                </a:solidFill>
              </a:rPr>
              <a:t>existing sub-account view.</a:t>
            </a:r>
            <a:endParaRPr lang="en-US" sz="2133" dirty="0">
              <a:solidFill>
                <a:srgbClr val="18275E"/>
              </a:solidFill>
            </a:endParaRPr>
          </a:p>
          <a:p>
            <a:endParaRPr lang="en-US" sz="1200" dirty="0"/>
          </a:p>
        </p:txBody>
      </p:sp>
      <p:pic>
        <p:nvPicPr>
          <p:cNvPr id="18" name="Picture 17">
            <a:extLst>
              <a:ext uri="{FF2B5EF4-FFF2-40B4-BE49-F238E27FC236}">
                <a16:creationId xmlns:a16="http://schemas.microsoft.com/office/drawing/2014/main" id="{ADAD1355-916C-484E-7EAE-1D74E1493EB0}"/>
              </a:ext>
            </a:extLst>
          </p:cNvPr>
          <p:cNvPicPr>
            <a:picLocks noChangeAspect="1"/>
          </p:cNvPicPr>
          <p:nvPr/>
        </p:nvPicPr>
        <p:blipFill>
          <a:blip r:embed="rId6" cstate="email">
            <a:extLst>
              <a:ext uri="{28A0092B-C50C-407E-A947-70E740481C1C}">
                <a14:useLocalDpi xmlns:a14="http://schemas.microsoft.com/office/drawing/2010/main"/>
              </a:ext>
            </a:extLst>
          </a:blip>
          <a:srcRect l="1152" r="6952"/>
          <a:stretch>
            <a:fillRect/>
          </a:stretch>
        </p:blipFill>
        <p:spPr>
          <a:xfrm>
            <a:off x="307058" y="1483175"/>
            <a:ext cx="4139711" cy="3978270"/>
          </a:xfrm>
          <a:prstGeom prst="rect">
            <a:avLst/>
          </a:prstGeom>
        </p:spPr>
      </p:pic>
      <p:sp>
        <p:nvSpPr>
          <p:cNvPr id="3" name="Slide Number Placeholder 2">
            <a:extLst>
              <a:ext uri="{FF2B5EF4-FFF2-40B4-BE49-F238E27FC236}">
                <a16:creationId xmlns:a16="http://schemas.microsoft.com/office/drawing/2014/main" id="{41340D9D-1F15-980F-4B8A-7CB34DA76793}"/>
              </a:ext>
            </a:extLst>
          </p:cNvPr>
          <p:cNvSpPr>
            <a:spLocks noGrp="1"/>
          </p:cNvSpPr>
          <p:nvPr>
            <p:ph type="sldNum" sz="quarter" idx="12"/>
          </p:nvPr>
        </p:nvSpPr>
        <p:spPr>
          <a:xfrm>
            <a:off x="8628888" y="6302373"/>
            <a:ext cx="2743200" cy="365125"/>
          </a:xfrm>
        </p:spPr>
        <p:txBody>
          <a:bodyPr/>
          <a:lstStyle/>
          <a:p>
            <a:fld id="{A05A37A2-5682-474A-BBA9-258361E141B0}" type="slidenum">
              <a:rPr lang="en-US" smtClean="0"/>
              <a:t>21</a:t>
            </a:fld>
            <a:endParaRPr lang="en-US" dirty="0"/>
          </a:p>
        </p:txBody>
      </p:sp>
      <p:sp>
        <p:nvSpPr>
          <p:cNvPr id="5" name="Slide Number Placeholder 5">
            <a:extLst>
              <a:ext uri="{FF2B5EF4-FFF2-40B4-BE49-F238E27FC236}">
                <a16:creationId xmlns:a16="http://schemas.microsoft.com/office/drawing/2014/main" id="{451A92BD-D308-14FA-863F-1EF72E88B253}"/>
              </a:ext>
            </a:extLst>
          </p:cNvPr>
          <p:cNvSpPr txBox="1">
            <a:spLocks/>
          </p:cNvSpPr>
          <p:nvPr/>
        </p:nvSpPr>
        <p:spPr>
          <a:xfrm>
            <a:off x="7004304" y="6324599"/>
            <a:ext cx="4084320"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The New World of Enforcement  |  www.anderinger.com</a:t>
            </a:r>
          </a:p>
        </p:txBody>
      </p:sp>
      <p:pic>
        <p:nvPicPr>
          <p:cNvPr id="8" name="Picture 7">
            <a:extLst>
              <a:ext uri="{FF2B5EF4-FFF2-40B4-BE49-F238E27FC236}">
                <a16:creationId xmlns:a16="http://schemas.microsoft.com/office/drawing/2014/main" id="{E8028C97-26B8-56BA-171C-938FEAB2E2D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
        <p:nvSpPr>
          <p:cNvPr id="7" name="Title 1">
            <a:extLst>
              <a:ext uri="{FF2B5EF4-FFF2-40B4-BE49-F238E27FC236}">
                <a16:creationId xmlns:a16="http://schemas.microsoft.com/office/drawing/2014/main" id="{6BB5E8F4-94F1-6CA9-19B2-8BA01F4FCFDC}"/>
              </a:ext>
            </a:extLst>
          </p:cNvPr>
          <p:cNvSpPr txBox="1">
            <a:spLocks/>
          </p:cNvSpPr>
          <p:nvPr/>
        </p:nvSpPr>
        <p:spPr>
          <a:xfrm>
            <a:off x="838200" y="365125"/>
            <a:ext cx="10515600" cy="1325563"/>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rgbClr val="122A42"/>
                </a:solidFill>
              </a:rPr>
              <a:t>Applying for an ACE Secure Data Portal Account</a:t>
            </a:r>
          </a:p>
        </p:txBody>
      </p:sp>
    </p:spTree>
    <p:extLst>
      <p:ext uri="{BB962C8B-B14F-4D97-AF65-F5344CB8AC3E}">
        <p14:creationId xmlns:p14="http://schemas.microsoft.com/office/powerpoint/2010/main" val="808294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6AABC3-7F16-F31B-FA9D-D8917E0C2B53}"/>
            </a:ext>
          </a:extLst>
        </p:cNvPr>
        <p:cNvGrpSpPr/>
        <p:nvPr/>
      </p:nvGrpSpPr>
      <p:grpSpPr>
        <a:xfrm>
          <a:off x="0" y="0"/>
          <a:ext cx="0" cy="0"/>
          <a:chOff x="0" y="0"/>
          <a:chExt cx="0" cy="0"/>
        </a:xfrm>
      </p:grpSpPr>
      <p:sp>
        <p:nvSpPr>
          <p:cNvPr id="27" name="Rectangle 26"/>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ectangle 25"/>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Freeform 2">
            <a:extLst>
              <a:ext uri="{FF2B5EF4-FFF2-40B4-BE49-F238E27FC236}">
                <a16:creationId xmlns:a16="http://schemas.microsoft.com/office/drawing/2014/main" id="{2BAE93AC-E441-AB19-AC8A-130B5C1529F7}"/>
              </a:ext>
            </a:extLst>
          </p:cNvPr>
          <p:cNvSpPr/>
          <p:nvPr/>
        </p:nvSpPr>
        <p:spPr>
          <a:xfrm>
            <a:off x="-824089" y="-819599"/>
            <a:ext cx="12192000" cy="7677599"/>
          </a:xfrm>
          <a:custGeom>
            <a:avLst/>
            <a:gdLst/>
            <a:ahLst/>
            <a:cxnLst/>
            <a:rect l="l" t="t" r="r" b="b"/>
            <a:pathLst>
              <a:path w="18288000" h="11516399">
                <a:moveTo>
                  <a:pt x="0" y="0"/>
                </a:moveTo>
                <a:lnTo>
                  <a:pt x="18288000" y="0"/>
                </a:lnTo>
                <a:lnTo>
                  <a:pt x="18288000" y="11516399"/>
                </a:lnTo>
                <a:lnTo>
                  <a:pt x="0" y="11516399"/>
                </a:lnTo>
                <a:lnTo>
                  <a:pt x="0" y="0"/>
                </a:lnTo>
                <a:close/>
              </a:path>
            </a:pathLst>
          </a:custGeom>
          <a:blipFill>
            <a:blip r:embed="rId3" cstate="email">
              <a:alphaModFix amt="5000"/>
              <a:extLst>
                <a:ext uri="{28A0092B-C50C-407E-A947-70E740481C1C}">
                  <a14:useLocalDpi xmlns:a14="http://schemas.microsoft.com/office/drawing/2010/main"/>
                </a:ext>
              </a:extLst>
            </a:blip>
            <a:stretch>
              <a:fillRect/>
            </a:stretch>
          </a:blipFill>
        </p:spPr>
        <p:txBody>
          <a:bodyPr/>
          <a:lstStyle/>
          <a:p>
            <a:endParaRPr lang="en-US" sz="1200"/>
          </a:p>
        </p:txBody>
      </p:sp>
      <p:sp>
        <p:nvSpPr>
          <p:cNvPr id="6" name="AutoShape 6">
            <a:extLst>
              <a:ext uri="{FF2B5EF4-FFF2-40B4-BE49-F238E27FC236}">
                <a16:creationId xmlns:a16="http://schemas.microsoft.com/office/drawing/2014/main" id="{FDA9146D-8B5F-E93B-F002-9A1175B7A7AC}"/>
              </a:ext>
            </a:extLst>
          </p:cNvPr>
          <p:cNvSpPr/>
          <p:nvPr/>
        </p:nvSpPr>
        <p:spPr>
          <a:xfrm>
            <a:off x="5690178" y="1174881"/>
            <a:ext cx="811645" cy="0"/>
          </a:xfrm>
          <a:prstGeom prst="line">
            <a:avLst/>
          </a:prstGeom>
          <a:ln w="66675" cap="flat">
            <a:solidFill>
              <a:srgbClr val="FFFFFF"/>
            </a:solidFill>
            <a:prstDash val="solid"/>
            <a:headEnd type="none" w="sm" len="sm"/>
            <a:tailEnd type="none" w="sm" len="sm"/>
          </a:ln>
        </p:spPr>
        <p:txBody>
          <a:bodyPr/>
          <a:lstStyle/>
          <a:p>
            <a:endParaRPr lang="en-US" sz="1200"/>
          </a:p>
        </p:txBody>
      </p:sp>
      <p:sp>
        <p:nvSpPr>
          <p:cNvPr id="9" name="TextBox 9">
            <a:extLst>
              <a:ext uri="{FF2B5EF4-FFF2-40B4-BE49-F238E27FC236}">
                <a16:creationId xmlns:a16="http://schemas.microsoft.com/office/drawing/2014/main" id="{FE4EEAF5-9300-3EB1-9468-B5913AF53F17}"/>
              </a:ext>
            </a:extLst>
          </p:cNvPr>
          <p:cNvSpPr txBox="1"/>
          <p:nvPr/>
        </p:nvSpPr>
        <p:spPr>
          <a:xfrm>
            <a:off x="7351302" y="918668"/>
            <a:ext cx="4150527" cy="538141"/>
          </a:xfrm>
          <a:prstGeom prst="rect">
            <a:avLst/>
          </a:prstGeom>
        </p:spPr>
        <p:txBody>
          <a:bodyPr lIns="56823" tIns="56823" rIns="56823" bIns="56823" rtlCol="0" anchor="ctr"/>
          <a:lstStyle/>
          <a:p>
            <a:pPr algn="ctr">
              <a:lnSpc>
                <a:spcPts val="1307"/>
              </a:lnSpc>
              <a:spcBef>
                <a:spcPct val="0"/>
              </a:spcBef>
            </a:pPr>
            <a:endParaRPr lang="en-US" sz="1600" dirty="0">
              <a:ea typeface="Calibri"/>
              <a:cs typeface="Calibri"/>
            </a:endParaRPr>
          </a:p>
        </p:txBody>
      </p:sp>
      <p:pic>
        <p:nvPicPr>
          <p:cNvPr id="12" name="Picture 11" descr="The image displays a web page layout for the ACE (Accounts and Contracts Engine) with various fields for entering account information, including account name, type, ACE ID, and other related details.&#10;&#10;AI-generated content may be incorrect.">
            <a:extLst>
              <a:ext uri="{FF2B5EF4-FFF2-40B4-BE49-F238E27FC236}">
                <a16:creationId xmlns:a16="http://schemas.microsoft.com/office/drawing/2014/main" id="{44800D44-4906-A053-2CE1-495B5BE0F99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02849" y="2208962"/>
            <a:ext cx="11608874" cy="3478981"/>
          </a:xfrm>
          <a:prstGeom prst="rect">
            <a:avLst/>
          </a:prstGeom>
        </p:spPr>
      </p:pic>
      <p:sp>
        <p:nvSpPr>
          <p:cNvPr id="25" name="TextBox 24">
            <a:extLst>
              <a:ext uri="{FF2B5EF4-FFF2-40B4-BE49-F238E27FC236}">
                <a16:creationId xmlns:a16="http://schemas.microsoft.com/office/drawing/2014/main" id="{15ED9FAF-EDFF-A992-4399-A16FC16B58BD}"/>
              </a:ext>
            </a:extLst>
          </p:cNvPr>
          <p:cNvSpPr txBox="1"/>
          <p:nvPr/>
        </p:nvSpPr>
        <p:spPr>
          <a:xfrm>
            <a:off x="302849" y="1456809"/>
            <a:ext cx="6551175" cy="1292854"/>
          </a:xfrm>
          <a:prstGeom prst="rect">
            <a:avLst/>
          </a:prstGeom>
          <a:noFill/>
        </p:spPr>
        <p:txBody>
          <a:bodyPr wrap="square" lIns="60960" tIns="30480" rIns="60960" bIns="30480" rtlCol="0" anchor="t">
            <a:spAutoFit/>
          </a:bodyPr>
          <a:lstStyle/>
          <a:p>
            <a:pPr marL="190510" indent="-190510">
              <a:buFont typeface="Arial" panose="020B0604020202020204" pitchFamily="34" charset="0"/>
              <a:buChar char="•"/>
            </a:pPr>
            <a:r>
              <a:rPr lang="en-US" sz="1867" dirty="0">
                <a:solidFill>
                  <a:srgbClr val="323232"/>
                </a:solidFill>
              </a:rPr>
              <a:t>In the Importer Sub-Account (For each IOR/Suffix) </a:t>
            </a:r>
            <a:endParaRPr lang="en-US" sz="1867" dirty="0">
              <a:solidFill>
                <a:srgbClr val="18275E"/>
              </a:solidFill>
              <a:ea typeface="Calibri"/>
              <a:cs typeface="Calibri"/>
            </a:endParaRPr>
          </a:p>
          <a:p>
            <a:pPr marL="190510" indent="-190510">
              <a:buFont typeface="Arial" panose="020B0604020202020204" pitchFamily="34" charset="0"/>
              <a:buChar char="•"/>
            </a:pPr>
            <a:r>
              <a:rPr lang="en-US" sz="1867" dirty="0">
                <a:solidFill>
                  <a:srgbClr val="323232"/>
                </a:solidFill>
              </a:rPr>
              <a:t>Primary POC</a:t>
            </a:r>
            <a:endParaRPr lang="en-US" sz="1867" dirty="0">
              <a:solidFill>
                <a:srgbClr val="18275E"/>
              </a:solidFill>
              <a:ea typeface="Calibri"/>
              <a:cs typeface="Calibri"/>
            </a:endParaRPr>
          </a:p>
          <a:p>
            <a:pPr marL="190510" indent="-190510">
              <a:buFont typeface="Arial" panose="020B0604020202020204" pitchFamily="34" charset="0"/>
              <a:buChar char="•"/>
            </a:pPr>
            <a:endParaRPr lang="en-US" sz="1867" dirty="0">
              <a:solidFill>
                <a:srgbClr val="18275E"/>
              </a:solidFill>
              <a:ea typeface="Calibri"/>
              <a:cs typeface="Calibri"/>
            </a:endParaRPr>
          </a:p>
          <a:p>
            <a:pPr marL="190510" indent="-190510">
              <a:buFont typeface="Arial" panose="020B0604020202020204" pitchFamily="34" charset="0"/>
              <a:buChar char="•"/>
            </a:pPr>
            <a:endParaRPr lang="en-US" sz="1200" dirty="0">
              <a:ea typeface="Calibri"/>
              <a:cs typeface="Calibri"/>
            </a:endParaRPr>
          </a:p>
          <a:p>
            <a:pPr marL="190510" indent="-190510">
              <a:buFont typeface="Arial" panose="020B0604020202020204" pitchFamily="34" charset="0"/>
              <a:buChar char="•"/>
            </a:pPr>
            <a:endParaRPr lang="en-US" sz="1200" dirty="0">
              <a:ea typeface="Calibri"/>
              <a:cs typeface="Calibri"/>
            </a:endParaRPr>
          </a:p>
        </p:txBody>
      </p:sp>
      <p:sp>
        <p:nvSpPr>
          <p:cNvPr id="3" name="Slide Number Placeholder 2">
            <a:extLst>
              <a:ext uri="{FF2B5EF4-FFF2-40B4-BE49-F238E27FC236}">
                <a16:creationId xmlns:a16="http://schemas.microsoft.com/office/drawing/2014/main" id="{A4C568E1-8530-7254-28EC-7C48176F702F}"/>
              </a:ext>
            </a:extLst>
          </p:cNvPr>
          <p:cNvSpPr>
            <a:spLocks noGrp="1"/>
          </p:cNvSpPr>
          <p:nvPr>
            <p:ph type="sldNum" sz="quarter" idx="12"/>
          </p:nvPr>
        </p:nvSpPr>
        <p:spPr>
          <a:xfrm>
            <a:off x="8624711" y="6302373"/>
            <a:ext cx="2743200" cy="365125"/>
          </a:xfrm>
        </p:spPr>
        <p:txBody>
          <a:bodyPr/>
          <a:lstStyle/>
          <a:p>
            <a:fld id="{A05A37A2-5682-474A-BBA9-258361E141B0}" type="slidenum">
              <a:rPr lang="en-US" smtClean="0"/>
              <a:t>22</a:t>
            </a:fld>
            <a:endParaRPr lang="en-US" dirty="0"/>
          </a:p>
        </p:txBody>
      </p:sp>
      <p:sp>
        <p:nvSpPr>
          <p:cNvPr id="5" name="Slide Number Placeholder 5">
            <a:extLst>
              <a:ext uri="{FF2B5EF4-FFF2-40B4-BE49-F238E27FC236}">
                <a16:creationId xmlns:a16="http://schemas.microsoft.com/office/drawing/2014/main" id="{65AE0FA7-52A8-578D-61E6-7B2B5ED14B09}"/>
              </a:ext>
            </a:extLst>
          </p:cNvPr>
          <p:cNvSpPr txBox="1">
            <a:spLocks/>
          </p:cNvSpPr>
          <p:nvPr/>
        </p:nvSpPr>
        <p:spPr>
          <a:xfrm>
            <a:off x="7004304" y="6324599"/>
            <a:ext cx="4084320"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The New World of Enforcement  |  www.anderinger.com</a:t>
            </a:r>
          </a:p>
        </p:txBody>
      </p:sp>
      <p:pic>
        <p:nvPicPr>
          <p:cNvPr id="8" name="Picture 7">
            <a:extLst>
              <a:ext uri="{FF2B5EF4-FFF2-40B4-BE49-F238E27FC236}">
                <a16:creationId xmlns:a16="http://schemas.microsoft.com/office/drawing/2014/main" id="{5C8FDD77-87DC-C8A5-AB05-BB415A2286D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
        <p:nvSpPr>
          <p:cNvPr id="7" name="Title 1">
            <a:extLst>
              <a:ext uri="{FF2B5EF4-FFF2-40B4-BE49-F238E27FC236}">
                <a16:creationId xmlns:a16="http://schemas.microsoft.com/office/drawing/2014/main" id="{CAA09343-F362-489F-A628-B71082DB85E9}"/>
              </a:ext>
            </a:extLst>
          </p:cNvPr>
          <p:cNvSpPr txBox="1">
            <a:spLocks/>
          </p:cNvSpPr>
          <p:nvPr/>
        </p:nvSpPr>
        <p:spPr>
          <a:xfrm>
            <a:off x="838200" y="365125"/>
            <a:ext cx="10515600" cy="1325563"/>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rgbClr val="122A42"/>
                </a:solidFill>
              </a:rPr>
              <a:t>Importer Sub Account “Rolodex”</a:t>
            </a:r>
          </a:p>
        </p:txBody>
      </p:sp>
    </p:spTree>
    <p:extLst>
      <p:ext uri="{BB962C8B-B14F-4D97-AF65-F5344CB8AC3E}">
        <p14:creationId xmlns:p14="http://schemas.microsoft.com/office/powerpoint/2010/main" val="3447344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F92F9A-12C7-05FF-2F30-2AE05B222DC5}"/>
            </a:ext>
          </a:extLst>
        </p:cNvPr>
        <p:cNvGrpSpPr/>
        <p:nvPr/>
      </p:nvGrpSpPr>
      <p:grpSpPr>
        <a:xfrm>
          <a:off x="0" y="0"/>
          <a:ext cx="0" cy="0"/>
          <a:chOff x="0" y="0"/>
          <a:chExt cx="0" cy="0"/>
        </a:xfrm>
      </p:grpSpPr>
      <p:sp>
        <p:nvSpPr>
          <p:cNvPr id="18" name="Rectangle 17"/>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Freeform 2">
            <a:extLst>
              <a:ext uri="{FF2B5EF4-FFF2-40B4-BE49-F238E27FC236}">
                <a16:creationId xmlns:a16="http://schemas.microsoft.com/office/drawing/2014/main" id="{0451A68B-0355-DAB6-F949-43AF80B474DB}"/>
              </a:ext>
            </a:extLst>
          </p:cNvPr>
          <p:cNvSpPr/>
          <p:nvPr/>
        </p:nvSpPr>
        <p:spPr>
          <a:xfrm>
            <a:off x="-9" y="-1007703"/>
            <a:ext cx="12192000" cy="7677599"/>
          </a:xfrm>
          <a:custGeom>
            <a:avLst/>
            <a:gdLst/>
            <a:ahLst/>
            <a:cxnLst/>
            <a:rect l="l" t="t" r="r" b="b"/>
            <a:pathLst>
              <a:path w="18288000" h="11516399">
                <a:moveTo>
                  <a:pt x="0" y="0"/>
                </a:moveTo>
                <a:lnTo>
                  <a:pt x="18288000" y="0"/>
                </a:lnTo>
                <a:lnTo>
                  <a:pt x="18288000" y="11516399"/>
                </a:lnTo>
                <a:lnTo>
                  <a:pt x="0" y="11516399"/>
                </a:lnTo>
                <a:lnTo>
                  <a:pt x="0" y="0"/>
                </a:lnTo>
                <a:close/>
              </a:path>
            </a:pathLst>
          </a:custGeom>
          <a:blipFill>
            <a:blip r:embed="rId3" cstate="email">
              <a:alphaModFix amt="5000"/>
              <a:extLst>
                <a:ext uri="{28A0092B-C50C-407E-A947-70E740481C1C}">
                  <a14:useLocalDpi xmlns:a14="http://schemas.microsoft.com/office/drawing/2010/main"/>
                </a:ext>
              </a:extLst>
            </a:blip>
            <a:stretch>
              <a:fillRect/>
            </a:stretch>
          </a:blipFill>
        </p:spPr>
        <p:txBody>
          <a:bodyPr/>
          <a:lstStyle/>
          <a:p>
            <a:endParaRPr lang="en-US" dirty="0"/>
          </a:p>
        </p:txBody>
      </p:sp>
      <p:sp>
        <p:nvSpPr>
          <p:cNvPr id="6" name="AutoShape 6">
            <a:extLst>
              <a:ext uri="{FF2B5EF4-FFF2-40B4-BE49-F238E27FC236}">
                <a16:creationId xmlns:a16="http://schemas.microsoft.com/office/drawing/2014/main" id="{AD297617-ADC7-DF30-9CBF-30C684B1CF6C}"/>
              </a:ext>
            </a:extLst>
          </p:cNvPr>
          <p:cNvSpPr/>
          <p:nvPr/>
        </p:nvSpPr>
        <p:spPr>
          <a:xfrm>
            <a:off x="5690178" y="1174881"/>
            <a:ext cx="811645" cy="0"/>
          </a:xfrm>
          <a:prstGeom prst="line">
            <a:avLst/>
          </a:prstGeom>
          <a:ln w="66675" cap="flat">
            <a:solidFill>
              <a:srgbClr val="FFFFFF"/>
            </a:solidFill>
            <a:prstDash val="solid"/>
            <a:headEnd type="none" w="sm" len="sm"/>
            <a:tailEnd type="none" w="sm" len="sm"/>
          </a:ln>
        </p:spPr>
        <p:txBody>
          <a:bodyPr/>
          <a:lstStyle/>
          <a:p>
            <a:endParaRPr lang="en-US" sz="1200"/>
          </a:p>
        </p:txBody>
      </p:sp>
      <p:sp>
        <p:nvSpPr>
          <p:cNvPr id="9" name="TextBox 9">
            <a:extLst>
              <a:ext uri="{FF2B5EF4-FFF2-40B4-BE49-F238E27FC236}">
                <a16:creationId xmlns:a16="http://schemas.microsoft.com/office/drawing/2014/main" id="{79D42940-AA16-0A0F-4C27-5D53F47E0A06}"/>
              </a:ext>
            </a:extLst>
          </p:cNvPr>
          <p:cNvSpPr txBox="1"/>
          <p:nvPr/>
        </p:nvSpPr>
        <p:spPr>
          <a:xfrm>
            <a:off x="7351302" y="918668"/>
            <a:ext cx="4150527" cy="538141"/>
          </a:xfrm>
          <a:prstGeom prst="rect">
            <a:avLst/>
          </a:prstGeom>
        </p:spPr>
        <p:txBody>
          <a:bodyPr lIns="56823" tIns="56823" rIns="56823" bIns="56823" rtlCol="0" anchor="ctr"/>
          <a:lstStyle/>
          <a:p>
            <a:pPr algn="ctr">
              <a:lnSpc>
                <a:spcPts val="1307"/>
              </a:lnSpc>
              <a:spcBef>
                <a:spcPct val="0"/>
              </a:spcBef>
            </a:pPr>
            <a:endParaRPr lang="en-US" sz="1600" dirty="0">
              <a:ea typeface="Calibri"/>
              <a:cs typeface="Calibri"/>
            </a:endParaRPr>
          </a:p>
        </p:txBody>
      </p:sp>
      <p:pic>
        <p:nvPicPr>
          <p:cNvPr id="8" name="Picture 7" descr="Protest Folder.&#10;&#10;AI-generated content may be incorrect.">
            <a:extLst>
              <a:ext uri="{FF2B5EF4-FFF2-40B4-BE49-F238E27FC236}">
                <a16:creationId xmlns:a16="http://schemas.microsoft.com/office/drawing/2014/main" id="{D8118446-0D03-30DA-74CA-299156CB3396}"/>
              </a:ext>
            </a:extLst>
          </p:cNvPr>
          <p:cNvPicPr>
            <a:picLocks noChangeAspect="1"/>
          </p:cNvPicPr>
          <p:nvPr/>
        </p:nvPicPr>
        <p:blipFill>
          <a:blip r:embed="rId4"/>
          <a:stretch>
            <a:fillRect/>
          </a:stretch>
        </p:blipFill>
        <p:spPr>
          <a:xfrm>
            <a:off x="311268" y="1502014"/>
            <a:ext cx="4095238" cy="3638095"/>
          </a:xfrm>
          <a:prstGeom prst="rect">
            <a:avLst/>
          </a:prstGeom>
        </p:spPr>
      </p:pic>
      <p:sp>
        <p:nvSpPr>
          <p:cNvPr id="12" name="TextBox 11">
            <a:extLst>
              <a:ext uri="{FF2B5EF4-FFF2-40B4-BE49-F238E27FC236}">
                <a16:creationId xmlns:a16="http://schemas.microsoft.com/office/drawing/2014/main" id="{76869708-1D3B-459A-DE17-8033A9FE79A7}"/>
              </a:ext>
            </a:extLst>
          </p:cNvPr>
          <p:cNvSpPr txBox="1"/>
          <p:nvPr/>
        </p:nvSpPr>
        <p:spPr>
          <a:xfrm>
            <a:off x="4406506" y="1363303"/>
            <a:ext cx="7627450" cy="4524315"/>
          </a:xfrm>
          <a:prstGeom prst="rect">
            <a:avLst/>
          </a:prstGeom>
          <a:noFill/>
        </p:spPr>
        <p:txBody>
          <a:bodyPr wrap="square">
            <a:spAutoFit/>
          </a:bodyPr>
          <a:lstStyle/>
          <a:p>
            <a:pPr marR="0" lvl="0"/>
            <a:r>
              <a:rPr lang="en-US" sz="1600" dirty="0">
                <a:solidFill>
                  <a:srgbClr val="323232"/>
                </a:solidFill>
                <a:effectLst/>
                <a:latin typeface="+mn-lt"/>
                <a:ea typeface="Times New Roman" panose="02020603050405020304" pitchFamily="18" charset="0"/>
                <a:cs typeface="Aptos" panose="020B0004020202020204" pitchFamily="34" charset="0"/>
              </a:rPr>
              <a:t>CBP is placing emphasis on the address and current email and phone number on file for a 5106 </a:t>
            </a:r>
            <a:endParaRPr lang="en-US" sz="1600" dirty="0">
              <a:effectLst/>
              <a:latin typeface="+mn-lt"/>
              <a:ea typeface="Aptos" panose="020B0004020202020204" pitchFamily="34" charset="0"/>
              <a:cs typeface="Aptos" panose="020B0004020202020204" pitchFamily="34" charset="0"/>
            </a:endParaRPr>
          </a:p>
          <a:p>
            <a:pPr marL="342900" marR="0" lvl="0" indent="-342900">
              <a:buFont typeface="Symbol" panose="05050102010706020507" pitchFamily="18" charset="2"/>
              <a:buChar char=""/>
            </a:pPr>
            <a:r>
              <a:rPr lang="en-US" sz="1600" dirty="0">
                <a:solidFill>
                  <a:srgbClr val="323232"/>
                </a:solidFill>
                <a:effectLst/>
                <a:latin typeface="+mn-lt"/>
                <a:ea typeface="Times New Roman" panose="02020603050405020304" pitchFamily="18" charset="0"/>
                <a:cs typeface="Aptos" panose="020B0004020202020204" pitchFamily="34" charset="0"/>
              </a:rPr>
              <a:t>The 5106 email and phone number updates the fields in </a:t>
            </a:r>
            <a:r>
              <a:rPr lang="en-US" sz="1600" b="1" dirty="0">
                <a:solidFill>
                  <a:srgbClr val="323232"/>
                </a:solidFill>
                <a:effectLst/>
                <a:latin typeface="+mn-lt"/>
                <a:ea typeface="Times New Roman" panose="02020603050405020304" pitchFamily="18" charset="0"/>
                <a:cs typeface="Aptos" panose="020B0004020202020204" pitchFamily="34" charset="0"/>
              </a:rPr>
              <a:t>Physical address </a:t>
            </a:r>
            <a:r>
              <a:rPr lang="en-US" sz="1600" dirty="0">
                <a:solidFill>
                  <a:srgbClr val="323232"/>
                </a:solidFill>
                <a:effectLst/>
                <a:latin typeface="+mn-lt"/>
                <a:ea typeface="Times New Roman" panose="02020603050405020304" pitchFamily="18" charset="0"/>
                <a:cs typeface="Aptos" panose="020B0004020202020204" pitchFamily="34" charset="0"/>
              </a:rPr>
              <a:t>found in the </a:t>
            </a:r>
            <a:r>
              <a:rPr lang="en-US" sz="1600" b="1" dirty="0">
                <a:solidFill>
                  <a:srgbClr val="323232"/>
                </a:solidFill>
                <a:effectLst/>
                <a:latin typeface="+mn-lt"/>
                <a:ea typeface="Times New Roman" panose="02020603050405020304" pitchFamily="18" charset="0"/>
                <a:cs typeface="Aptos" panose="020B0004020202020204" pitchFamily="34" charset="0"/>
              </a:rPr>
              <a:t>Addresses Tab</a:t>
            </a:r>
            <a:r>
              <a:rPr lang="en-US" sz="1600" dirty="0">
                <a:solidFill>
                  <a:srgbClr val="323232"/>
                </a:solidFill>
                <a:effectLst/>
                <a:latin typeface="+mn-lt"/>
                <a:ea typeface="Times New Roman" panose="02020603050405020304" pitchFamily="18" charset="0"/>
                <a:cs typeface="Aptos" panose="020B0004020202020204" pitchFamily="34" charset="0"/>
              </a:rPr>
              <a:t> at the Importer Sub Account. </a:t>
            </a:r>
            <a:endParaRPr lang="en-US" sz="1600" dirty="0">
              <a:effectLst/>
              <a:latin typeface="+mn-lt"/>
              <a:ea typeface="Aptos" panose="020B0004020202020204" pitchFamily="34" charset="0"/>
              <a:cs typeface="Aptos" panose="020B0004020202020204" pitchFamily="34" charset="0"/>
            </a:endParaRPr>
          </a:p>
          <a:p>
            <a:pPr marL="0" marR="0">
              <a:buNone/>
            </a:pPr>
            <a:endParaRPr lang="en-US" sz="1600" dirty="0">
              <a:effectLst/>
              <a:latin typeface="+mn-lt"/>
              <a:ea typeface="Aptos" panose="020B0004020202020204" pitchFamily="34" charset="0"/>
              <a:cs typeface="Aptos" panose="020B0004020202020204" pitchFamily="34" charset="0"/>
            </a:endParaRPr>
          </a:p>
          <a:p>
            <a:pPr marL="0" marR="0">
              <a:buNone/>
            </a:pPr>
            <a:r>
              <a:rPr lang="en-US" sz="1600" dirty="0">
                <a:solidFill>
                  <a:srgbClr val="323232"/>
                </a:solidFill>
                <a:effectLst/>
                <a:latin typeface="+mn-lt"/>
                <a:ea typeface="Aptos" panose="020B0004020202020204" pitchFamily="34" charset="0"/>
                <a:cs typeface="Aptos" panose="020B0004020202020204" pitchFamily="34" charset="0"/>
              </a:rPr>
              <a:t>	5106 add/update</a:t>
            </a:r>
            <a:r>
              <a:rPr lang="en-US" sz="1600" dirty="0">
                <a:solidFill>
                  <a:srgbClr val="323232"/>
                </a:solidFill>
                <a:ea typeface="Aptos" panose="020B0004020202020204" pitchFamily="34" charset="0"/>
                <a:cs typeface="Aptos" panose="020B0004020202020204" pitchFamily="34" charset="0"/>
              </a:rPr>
              <a:t> in ABI u</a:t>
            </a:r>
            <a:r>
              <a:rPr lang="en-US" sz="1600" dirty="0">
                <a:solidFill>
                  <a:srgbClr val="323232"/>
                </a:solidFill>
                <a:effectLst/>
                <a:latin typeface="+mn-lt"/>
                <a:ea typeface="Aptos" panose="020B0004020202020204" pitchFamily="34" charset="0"/>
                <a:cs typeface="Aptos" panose="020B0004020202020204" pitchFamily="34" charset="0"/>
              </a:rPr>
              <a:t>pdates the following data fields in ACE:</a:t>
            </a:r>
          </a:p>
          <a:p>
            <a:pPr marL="0" marR="0">
              <a:buNone/>
            </a:pPr>
            <a:r>
              <a:rPr lang="en-US" sz="1600" dirty="0">
                <a:solidFill>
                  <a:srgbClr val="323232"/>
                </a:solidFill>
                <a:effectLst/>
                <a:latin typeface="+mn-lt"/>
                <a:ea typeface="Aptos" panose="020B0004020202020204" pitchFamily="34" charset="0"/>
                <a:cs typeface="Aptos" panose="020B0004020202020204" pitchFamily="34" charset="0"/>
              </a:rPr>
              <a:t> </a:t>
            </a:r>
          </a:p>
          <a:p>
            <a:pPr marL="1257300" lvl="2" indent="-342900">
              <a:buFont typeface="+mj-lt"/>
              <a:buAutoNum type="arabicPeriod"/>
            </a:pPr>
            <a:r>
              <a:rPr lang="en-US" sz="1600" dirty="0">
                <a:solidFill>
                  <a:srgbClr val="323232"/>
                </a:solidFill>
                <a:effectLst/>
                <a:latin typeface="+mn-lt"/>
                <a:ea typeface="Times New Roman" panose="02020603050405020304" pitchFamily="18" charset="0"/>
                <a:cs typeface="Aptos" panose="020B0004020202020204" pitchFamily="34" charset="0"/>
              </a:rPr>
              <a:t>Importer Sub Account for</a:t>
            </a:r>
            <a:r>
              <a:rPr lang="en-US" sz="1600" b="1" dirty="0">
                <a:solidFill>
                  <a:srgbClr val="323232"/>
                </a:solidFill>
                <a:effectLst/>
                <a:latin typeface="+mn-lt"/>
                <a:ea typeface="Times New Roman" panose="02020603050405020304" pitchFamily="18" charset="0"/>
                <a:cs typeface="Aptos" panose="020B0004020202020204" pitchFamily="34" charset="0"/>
              </a:rPr>
              <a:t> each </a:t>
            </a:r>
            <a:r>
              <a:rPr lang="en-US" sz="1600" dirty="0">
                <a:solidFill>
                  <a:srgbClr val="323232"/>
                </a:solidFill>
                <a:effectLst/>
                <a:latin typeface="+mn-lt"/>
                <a:ea typeface="Times New Roman" panose="02020603050405020304" pitchFamily="18" charset="0"/>
                <a:cs typeface="Aptos" panose="020B0004020202020204" pitchFamily="34" charset="0"/>
              </a:rPr>
              <a:t>Suffix</a:t>
            </a:r>
            <a:endParaRPr lang="en-US" sz="1600" dirty="0">
              <a:effectLst/>
              <a:latin typeface="+mn-lt"/>
              <a:ea typeface="Aptos" panose="020B0004020202020204" pitchFamily="34" charset="0"/>
              <a:cs typeface="Aptos" panose="020B0004020202020204" pitchFamily="34" charset="0"/>
            </a:endParaRPr>
          </a:p>
          <a:p>
            <a:pPr marL="1257300" lvl="2" indent="-342900">
              <a:buFont typeface="+mj-lt"/>
              <a:buAutoNum type="arabicPeriod"/>
            </a:pPr>
            <a:r>
              <a:rPr lang="en-US" sz="1600" dirty="0">
                <a:solidFill>
                  <a:srgbClr val="323232"/>
                </a:solidFill>
                <a:effectLst/>
                <a:latin typeface="+mn-lt"/>
                <a:ea typeface="Times New Roman" panose="02020603050405020304" pitchFamily="18" charset="0"/>
                <a:cs typeface="Aptos" panose="020B0004020202020204" pitchFamily="34" charset="0"/>
              </a:rPr>
              <a:t>Under Street (Physical) addresses tab </a:t>
            </a:r>
            <a:endParaRPr lang="en-US" sz="1600" dirty="0">
              <a:effectLst/>
              <a:latin typeface="+mn-lt"/>
              <a:ea typeface="Aptos" panose="020B0004020202020204" pitchFamily="34" charset="0"/>
              <a:cs typeface="Aptos" panose="020B0004020202020204" pitchFamily="34" charset="0"/>
            </a:endParaRPr>
          </a:p>
          <a:p>
            <a:pPr marL="1257300" lvl="2" indent="-342900">
              <a:buFont typeface="+mj-lt"/>
              <a:buAutoNum type="arabicPeriod"/>
            </a:pPr>
            <a:r>
              <a:rPr lang="en-US" sz="1600" dirty="0">
                <a:solidFill>
                  <a:srgbClr val="323232"/>
                </a:solidFill>
                <a:effectLst/>
                <a:latin typeface="+mn-lt"/>
                <a:ea typeface="Times New Roman" panose="02020603050405020304" pitchFamily="18" charset="0"/>
                <a:cs typeface="Aptos" panose="020B0004020202020204" pitchFamily="34" charset="0"/>
              </a:rPr>
              <a:t>Contact information under the Physical Address window</a:t>
            </a:r>
            <a:endParaRPr lang="en-US" sz="1600" dirty="0">
              <a:effectLst/>
              <a:latin typeface="+mn-lt"/>
              <a:ea typeface="Aptos" panose="020B0004020202020204" pitchFamily="34" charset="0"/>
              <a:cs typeface="Aptos" panose="020B0004020202020204" pitchFamily="34" charset="0"/>
            </a:endParaRPr>
          </a:p>
          <a:p>
            <a:pPr lvl="2"/>
            <a:endParaRPr lang="en-US" sz="1600" dirty="0">
              <a:effectLst/>
              <a:latin typeface="+mn-lt"/>
              <a:ea typeface="Aptos" panose="020B0004020202020204" pitchFamily="34" charset="0"/>
              <a:cs typeface="Aptos" panose="020B0004020202020204" pitchFamily="34" charset="0"/>
            </a:endParaRPr>
          </a:p>
          <a:p>
            <a:pPr marL="1257300" lvl="2" indent="-342900">
              <a:buFont typeface="Symbol" panose="05050102010706020507" pitchFamily="18" charset="2"/>
              <a:buChar char=""/>
            </a:pPr>
            <a:r>
              <a:rPr lang="en-US" sz="1600" dirty="0">
                <a:solidFill>
                  <a:srgbClr val="323232"/>
                </a:solidFill>
                <a:effectLst/>
                <a:latin typeface="+mn-lt"/>
                <a:ea typeface="Times New Roman" panose="02020603050405020304" pitchFamily="18" charset="0"/>
                <a:cs typeface="Aptos" panose="020B0004020202020204" pitchFamily="34" charset="0"/>
              </a:rPr>
              <a:t>If mailing address is sent, it will be found in the mailing address details in the addresses tab.</a:t>
            </a:r>
            <a:endParaRPr lang="en-US" sz="1600" dirty="0">
              <a:effectLst/>
              <a:latin typeface="+mn-lt"/>
              <a:ea typeface="Aptos" panose="020B0004020202020204" pitchFamily="34" charset="0"/>
              <a:cs typeface="Aptos" panose="020B0004020202020204" pitchFamily="34" charset="0"/>
            </a:endParaRPr>
          </a:p>
          <a:p>
            <a:pPr marL="0" marR="0">
              <a:buNone/>
            </a:pPr>
            <a:endParaRPr lang="en-US" sz="1600" dirty="0">
              <a:highlight>
                <a:srgbClr val="FFFF00"/>
              </a:highlight>
              <a:ea typeface="Aptos" panose="020B0004020202020204" pitchFamily="34" charset="0"/>
              <a:cs typeface="Aptos" panose="020B0004020202020204" pitchFamily="34" charset="0"/>
            </a:endParaRPr>
          </a:p>
          <a:p>
            <a:pPr marL="0" marR="0">
              <a:buNone/>
            </a:pPr>
            <a:r>
              <a:rPr lang="en-US" sz="1600" dirty="0">
                <a:solidFill>
                  <a:srgbClr val="323232"/>
                </a:solidFill>
                <a:effectLst/>
                <a:latin typeface="+mn-lt"/>
                <a:ea typeface="Aptos" panose="020B0004020202020204" pitchFamily="34" charset="0"/>
                <a:cs typeface="Aptos" panose="020B0004020202020204" pitchFamily="34" charset="0"/>
              </a:rPr>
              <a:t>Note:  The Contact Phone, Email, Website, Fax Number shown in the Additional Information section of the Details Tab on the Importer subaccount can be updated and maintained via the portal by way of the Physical Address (Contact Details section).</a:t>
            </a:r>
            <a:endParaRPr lang="en-US" sz="1600" dirty="0">
              <a:effectLst/>
              <a:latin typeface="Aptos" panose="020B0004020202020204" pitchFamily="34" charset="0"/>
              <a:ea typeface="Aptos" panose="020B0004020202020204" pitchFamily="34" charset="0"/>
              <a:cs typeface="Aptos" panose="020B0004020202020204" pitchFamily="34" charset="0"/>
            </a:endParaRPr>
          </a:p>
        </p:txBody>
      </p:sp>
      <p:sp>
        <p:nvSpPr>
          <p:cNvPr id="3" name="Slide Number Placeholder 2">
            <a:extLst>
              <a:ext uri="{FF2B5EF4-FFF2-40B4-BE49-F238E27FC236}">
                <a16:creationId xmlns:a16="http://schemas.microsoft.com/office/drawing/2014/main" id="{DBEFD9CB-3EA9-27ED-5D21-2C13A8082E4A}"/>
              </a:ext>
            </a:extLst>
          </p:cNvPr>
          <p:cNvSpPr>
            <a:spLocks noGrp="1"/>
          </p:cNvSpPr>
          <p:nvPr>
            <p:ph type="sldNum" sz="quarter" idx="12"/>
          </p:nvPr>
        </p:nvSpPr>
        <p:spPr>
          <a:xfrm>
            <a:off x="8628884" y="6302373"/>
            <a:ext cx="2743200" cy="365125"/>
          </a:xfrm>
        </p:spPr>
        <p:txBody>
          <a:bodyPr/>
          <a:lstStyle/>
          <a:p>
            <a:fld id="{A05A37A2-5682-474A-BBA9-258361E141B0}" type="slidenum">
              <a:rPr lang="en-US" smtClean="0"/>
              <a:t>23</a:t>
            </a:fld>
            <a:endParaRPr lang="en-US" dirty="0"/>
          </a:p>
        </p:txBody>
      </p:sp>
      <p:sp>
        <p:nvSpPr>
          <p:cNvPr id="5" name="Slide Number Placeholder 5">
            <a:extLst>
              <a:ext uri="{FF2B5EF4-FFF2-40B4-BE49-F238E27FC236}">
                <a16:creationId xmlns:a16="http://schemas.microsoft.com/office/drawing/2014/main" id="{E7723A2C-82A9-9F24-5DBF-84EF2993782F}"/>
              </a:ext>
            </a:extLst>
          </p:cNvPr>
          <p:cNvSpPr txBox="1">
            <a:spLocks/>
          </p:cNvSpPr>
          <p:nvPr/>
        </p:nvSpPr>
        <p:spPr>
          <a:xfrm>
            <a:off x="7004304" y="6324599"/>
            <a:ext cx="4084320"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The New World of Enforcement  |  www.anderinger.com</a:t>
            </a:r>
          </a:p>
        </p:txBody>
      </p:sp>
      <p:pic>
        <p:nvPicPr>
          <p:cNvPr id="11" name="Picture 10">
            <a:extLst>
              <a:ext uri="{FF2B5EF4-FFF2-40B4-BE49-F238E27FC236}">
                <a16:creationId xmlns:a16="http://schemas.microsoft.com/office/drawing/2014/main" id="{3D713B53-5020-3F0A-CEFE-7D3F5BDBB20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
        <p:nvSpPr>
          <p:cNvPr id="7" name="Title 1">
            <a:extLst>
              <a:ext uri="{FF2B5EF4-FFF2-40B4-BE49-F238E27FC236}">
                <a16:creationId xmlns:a16="http://schemas.microsoft.com/office/drawing/2014/main" id="{57FD6460-98E6-B00A-0005-D387DBDE3BB2}"/>
              </a:ext>
            </a:extLst>
          </p:cNvPr>
          <p:cNvSpPr txBox="1">
            <a:spLocks/>
          </p:cNvSpPr>
          <p:nvPr/>
        </p:nvSpPr>
        <p:spPr>
          <a:xfrm>
            <a:off x="838200" y="365125"/>
            <a:ext cx="10515600" cy="1325563"/>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rgbClr val="122A42"/>
                </a:solidFill>
              </a:rPr>
              <a:t>Importer Sub Account</a:t>
            </a:r>
          </a:p>
        </p:txBody>
      </p:sp>
    </p:spTree>
    <p:extLst>
      <p:ext uri="{BB962C8B-B14F-4D97-AF65-F5344CB8AC3E}">
        <p14:creationId xmlns:p14="http://schemas.microsoft.com/office/powerpoint/2010/main" val="2916910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E68048FC-3021-D5BB-6560-762AA0621A95}"/>
              </a:ext>
            </a:extLst>
          </p:cNvPr>
          <p:cNvSpPr>
            <a:spLocks noGrp="1"/>
          </p:cNvSpPr>
          <p:nvPr>
            <p:ph type="title"/>
          </p:nvPr>
        </p:nvSpPr>
        <p:spPr/>
        <p:txBody>
          <a:bodyPr/>
          <a:lstStyle/>
          <a:p>
            <a:r>
              <a:rPr lang="en-US" sz="2200" b="1" dirty="0">
                <a:solidFill>
                  <a:srgbClr val="122A42"/>
                </a:solidFill>
              </a:rPr>
              <a:t>	</a:t>
            </a:r>
          </a:p>
        </p:txBody>
      </p:sp>
      <p:sp>
        <p:nvSpPr>
          <p:cNvPr id="5" name="Slide Number Placeholder 4">
            <a:extLst>
              <a:ext uri="{FF2B5EF4-FFF2-40B4-BE49-F238E27FC236}">
                <a16:creationId xmlns:a16="http://schemas.microsoft.com/office/drawing/2014/main" id="{7A48F6AF-1012-8A14-6213-3534520E787B}"/>
              </a:ext>
            </a:extLst>
          </p:cNvPr>
          <p:cNvSpPr>
            <a:spLocks noGrp="1"/>
          </p:cNvSpPr>
          <p:nvPr>
            <p:ph type="sldNum" sz="quarter" idx="12"/>
          </p:nvPr>
        </p:nvSpPr>
        <p:spPr>
          <a:xfrm>
            <a:off x="8610600" y="6302373"/>
            <a:ext cx="2743200" cy="365125"/>
          </a:xfrm>
        </p:spPr>
        <p:txBody>
          <a:bodyPr/>
          <a:lstStyle/>
          <a:p>
            <a:fld id="{CC057153-B650-4DEB-B370-79DDCFDCE934}" type="slidenum">
              <a:rPr lang="en-US" smtClean="0"/>
              <a:t>24</a:t>
            </a:fld>
            <a:endParaRPr lang="en-US"/>
          </a:p>
        </p:txBody>
      </p:sp>
      <p:pic>
        <p:nvPicPr>
          <p:cNvPr id="9" name="Picture 8" descr="The image displays a section of a webpage with fields for entering information, including account details and contact information, related to ACE reports and training resources.&#10;&#10;AI-generated content may be incorrect.">
            <a:extLst>
              <a:ext uri="{FF2B5EF4-FFF2-40B4-BE49-F238E27FC236}">
                <a16:creationId xmlns:a16="http://schemas.microsoft.com/office/drawing/2014/main" id="{B6E7CEBE-6834-0DE4-9AB7-E8D403ED1B59}"/>
              </a:ext>
            </a:extLst>
          </p:cNvPr>
          <p:cNvPicPr>
            <a:picLocks noChangeAspect="1"/>
          </p:cNvPicPr>
          <p:nvPr/>
        </p:nvPicPr>
        <p:blipFill>
          <a:blip r:embed="rId3"/>
          <a:stretch>
            <a:fillRect/>
          </a:stretch>
        </p:blipFill>
        <p:spPr>
          <a:xfrm>
            <a:off x="222691" y="1550763"/>
            <a:ext cx="4992654" cy="2733352"/>
          </a:xfrm>
          <a:prstGeom prst="rect">
            <a:avLst/>
          </a:prstGeom>
        </p:spPr>
      </p:pic>
      <p:pic>
        <p:nvPicPr>
          <p:cNvPr id="11" name="Picture 10" descr="The image displays a form with sections for account information, address, contact details, and additional fields, ready for data entry.&#10;&#10;AI-generated content may be incorrect.">
            <a:extLst>
              <a:ext uri="{FF2B5EF4-FFF2-40B4-BE49-F238E27FC236}">
                <a16:creationId xmlns:a16="http://schemas.microsoft.com/office/drawing/2014/main" id="{27C221B4-930D-D1CA-74A7-2C668A2DBAA9}"/>
              </a:ext>
            </a:extLst>
          </p:cNvPr>
          <p:cNvPicPr>
            <a:picLocks noChangeAspect="1"/>
          </p:cNvPicPr>
          <p:nvPr/>
        </p:nvPicPr>
        <p:blipFill>
          <a:blip r:embed="rId4"/>
          <a:stretch>
            <a:fillRect/>
          </a:stretch>
        </p:blipFill>
        <p:spPr>
          <a:xfrm>
            <a:off x="5449246" y="1482330"/>
            <a:ext cx="5932672" cy="3066106"/>
          </a:xfrm>
          <a:prstGeom prst="rect">
            <a:avLst/>
          </a:prstGeom>
        </p:spPr>
      </p:pic>
      <p:sp>
        <p:nvSpPr>
          <p:cNvPr id="12" name="Rectangle: Rounded Corners 11">
            <a:extLst>
              <a:ext uri="{FF2B5EF4-FFF2-40B4-BE49-F238E27FC236}">
                <a16:creationId xmlns:a16="http://schemas.microsoft.com/office/drawing/2014/main" id="{7255FEB4-CF4B-E441-79ED-9B70B3CD6FB3}"/>
              </a:ext>
            </a:extLst>
          </p:cNvPr>
          <p:cNvSpPr/>
          <p:nvPr/>
        </p:nvSpPr>
        <p:spPr>
          <a:xfrm>
            <a:off x="222691" y="4812756"/>
            <a:ext cx="5257800" cy="1325562"/>
          </a:xfrm>
          <a:prstGeom prst="roundRect">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a:solidFill>
                  <a:srgbClr val="323232"/>
                </a:solidFill>
              </a:rPr>
              <a:t>Only Importer can see this information in their ACE Portal or broker if provisioned with cross account access</a:t>
            </a:r>
          </a:p>
          <a:p>
            <a:pPr algn="ctr"/>
            <a:r>
              <a:rPr lang="en-US" sz="1400">
                <a:solidFill>
                  <a:srgbClr val="323232"/>
                </a:solidFill>
              </a:rPr>
              <a:t>Can not be queried in the Importer Bond Query – only company name and address returned</a:t>
            </a:r>
            <a:endParaRPr lang="en-US" sz="1400" dirty="0">
              <a:solidFill>
                <a:srgbClr val="323232"/>
              </a:solidFill>
            </a:endParaRPr>
          </a:p>
        </p:txBody>
      </p:sp>
      <p:sp>
        <p:nvSpPr>
          <p:cNvPr id="6" name="Slide Number Placeholder 5">
            <a:extLst>
              <a:ext uri="{FF2B5EF4-FFF2-40B4-BE49-F238E27FC236}">
                <a16:creationId xmlns:a16="http://schemas.microsoft.com/office/drawing/2014/main" id="{930C84B0-BE69-389A-39ED-955D8C68F809}"/>
              </a:ext>
            </a:extLst>
          </p:cNvPr>
          <p:cNvSpPr txBox="1">
            <a:spLocks/>
          </p:cNvSpPr>
          <p:nvPr/>
        </p:nvSpPr>
        <p:spPr>
          <a:xfrm>
            <a:off x="7004304" y="6324599"/>
            <a:ext cx="4084320"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The New World of Enforcement  |  www.anderinger.com</a:t>
            </a:r>
          </a:p>
        </p:txBody>
      </p:sp>
      <p:pic>
        <p:nvPicPr>
          <p:cNvPr id="8" name="Picture 7">
            <a:extLst>
              <a:ext uri="{FF2B5EF4-FFF2-40B4-BE49-F238E27FC236}">
                <a16:creationId xmlns:a16="http://schemas.microsoft.com/office/drawing/2014/main" id="{60A70F8D-4CFE-2A9E-79FF-FD4EC665E97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
        <p:nvSpPr>
          <p:cNvPr id="17" name="Title 1">
            <a:extLst>
              <a:ext uri="{FF2B5EF4-FFF2-40B4-BE49-F238E27FC236}">
                <a16:creationId xmlns:a16="http://schemas.microsoft.com/office/drawing/2014/main" id="{EFA8B036-3563-D79D-FC8A-99DAC0DD5761}"/>
              </a:ext>
            </a:extLst>
          </p:cNvPr>
          <p:cNvSpPr txBox="1">
            <a:spLocks/>
          </p:cNvSpPr>
          <p:nvPr/>
        </p:nvSpPr>
        <p:spPr>
          <a:xfrm>
            <a:off x="838200" y="374650"/>
            <a:ext cx="10515600" cy="1325563"/>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rgbClr val="122A42"/>
                </a:solidFill>
              </a:rPr>
              <a:t>How to Verify the 5106 Importer Information in ACE Portal</a:t>
            </a:r>
          </a:p>
        </p:txBody>
      </p:sp>
    </p:spTree>
    <p:extLst>
      <p:ext uri="{BB962C8B-B14F-4D97-AF65-F5344CB8AC3E}">
        <p14:creationId xmlns:p14="http://schemas.microsoft.com/office/powerpoint/2010/main" val="10284321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6522B3EE-F963-118F-9911-6A310462823E}"/>
              </a:ext>
            </a:extLst>
          </p:cNvPr>
          <p:cNvSpPr>
            <a:spLocks noGrp="1"/>
          </p:cNvSpPr>
          <p:nvPr>
            <p:ph type="title"/>
          </p:nvPr>
        </p:nvSpPr>
        <p:spPr/>
        <p:txBody>
          <a:bodyPr>
            <a:normAutofit fontScale="90000"/>
          </a:bodyPr>
          <a:lstStyle/>
          <a:p>
            <a:pPr algn="ctr">
              <a:lnSpc>
                <a:spcPts val="5625"/>
              </a:lnSpc>
            </a:pPr>
            <a:br>
              <a:rPr lang="en-US" sz="3300" b="1" dirty="0">
                <a:solidFill>
                  <a:srgbClr val="000000"/>
                </a:solidFill>
                <a:latin typeface="Canva Sans Bold"/>
              </a:rPr>
            </a:br>
            <a:endParaRPr lang="en-US" sz="3300" b="1" dirty="0">
              <a:solidFill>
                <a:srgbClr val="000000"/>
              </a:solidFill>
              <a:latin typeface="Canva Sans Bold"/>
            </a:endParaRPr>
          </a:p>
        </p:txBody>
      </p:sp>
      <p:sp>
        <p:nvSpPr>
          <p:cNvPr id="10" name="TextBox 9">
            <a:extLst>
              <a:ext uri="{FF2B5EF4-FFF2-40B4-BE49-F238E27FC236}">
                <a16:creationId xmlns:a16="http://schemas.microsoft.com/office/drawing/2014/main" id="{1B9A2DD8-CB65-AD05-F4A7-7FF785FAB41F}"/>
              </a:ext>
            </a:extLst>
          </p:cNvPr>
          <p:cNvSpPr txBox="1"/>
          <p:nvPr/>
        </p:nvSpPr>
        <p:spPr>
          <a:xfrm>
            <a:off x="8734891" y="2733516"/>
            <a:ext cx="2518720" cy="307777"/>
          </a:xfrm>
          <a:prstGeom prst="rect">
            <a:avLst/>
          </a:prstGeom>
          <a:noFill/>
        </p:spPr>
        <p:txBody>
          <a:bodyPr wrap="square" rtlCol="0">
            <a:spAutoFit/>
          </a:bodyPr>
          <a:lstStyle/>
          <a:p>
            <a:r>
              <a:rPr lang="en-US" sz="1400" b="1" dirty="0">
                <a:solidFill>
                  <a:srgbClr val="323232"/>
                </a:solidFill>
                <a:latin typeface="Canva Sans Bold"/>
              </a:rPr>
              <a:t>Additional Details from 5106 </a:t>
            </a:r>
            <a:endParaRPr lang="en-US" sz="1400" dirty="0">
              <a:solidFill>
                <a:srgbClr val="FF0000"/>
              </a:solidFill>
            </a:endParaRPr>
          </a:p>
        </p:txBody>
      </p:sp>
      <p:sp>
        <p:nvSpPr>
          <p:cNvPr id="3" name="Slide Number Placeholder 2">
            <a:extLst>
              <a:ext uri="{FF2B5EF4-FFF2-40B4-BE49-F238E27FC236}">
                <a16:creationId xmlns:a16="http://schemas.microsoft.com/office/drawing/2014/main" id="{C72B47A0-0EBF-D7FB-9AB6-FE5A49F36BFA}"/>
              </a:ext>
            </a:extLst>
          </p:cNvPr>
          <p:cNvSpPr>
            <a:spLocks noGrp="1"/>
          </p:cNvSpPr>
          <p:nvPr>
            <p:ph type="sldNum" sz="quarter" idx="12"/>
          </p:nvPr>
        </p:nvSpPr>
        <p:spPr>
          <a:xfrm>
            <a:off x="8610600" y="6302373"/>
            <a:ext cx="2743200" cy="365125"/>
          </a:xfrm>
        </p:spPr>
        <p:txBody>
          <a:bodyPr/>
          <a:lstStyle/>
          <a:p>
            <a:fld id="{A05A37A2-5682-474A-BBA9-258361E141B0}" type="slidenum">
              <a:rPr lang="en-US" smtClean="0"/>
              <a:t>25</a:t>
            </a:fld>
            <a:endParaRPr lang="en-US"/>
          </a:p>
        </p:txBody>
      </p:sp>
      <p:sp>
        <p:nvSpPr>
          <p:cNvPr id="5" name="Slide Number Placeholder 5">
            <a:extLst>
              <a:ext uri="{FF2B5EF4-FFF2-40B4-BE49-F238E27FC236}">
                <a16:creationId xmlns:a16="http://schemas.microsoft.com/office/drawing/2014/main" id="{32CD61D5-773C-1029-52BE-DA004DA1DEA3}"/>
              </a:ext>
            </a:extLst>
          </p:cNvPr>
          <p:cNvSpPr txBox="1">
            <a:spLocks/>
          </p:cNvSpPr>
          <p:nvPr/>
        </p:nvSpPr>
        <p:spPr>
          <a:xfrm>
            <a:off x="7004304" y="6324599"/>
            <a:ext cx="4084320"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The New World of Enforcement  |  www.anderinger.com</a:t>
            </a:r>
          </a:p>
        </p:txBody>
      </p:sp>
      <p:pic>
        <p:nvPicPr>
          <p:cNvPr id="7" name="Picture 6">
            <a:extLst>
              <a:ext uri="{FF2B5EF4-FFF2-40B4-BE49-F238E27FC236}">
                <a16:creationId xmlns:a16="http://schemas.microsoft.com/office/drawing/2014/main" id="{5ECC229A-C5E1-A077-3356-C6A21A430C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pic>
        <p:nvPicPr>
          <p:cNvPr id="11" name="Content Placeholder 10" descr="The image displays a form for submitting account and tax information for a company, with fields for details such as ACE ID, IRS number, and contact information.&#10;&#10;AI-generated content may be incorrect.">
            <a:extLst>
              <a:ext uri="{FF2B5EF4-FFF2-40B4-BE49-F238E27FC236}">
                <a16:creationId xmlns:a16="http://schemas.microsoft.com/office/drawing/2014/main" id="{82B3185E-DDCE-8B78-5D9B-274D74E87BCC}"/>
              </a:ext>
            </a:extLst>
          </p:cNvPr>
          <p:cNvPicPr>
            <a:picLocks noGrp="1" noChangeAspect="1"/>
          </p:cNvPicPr>
          <p:nvPr>
            <p:ph idx="1"/>
          </p:nvPr>
        </p:nvPicPr>
        <p:blipFill>
          <a:blip r:embed="rId3"/>
          <a:stretch>
            <a:fillRect/>
          </a:stretch>
        </p:blipFill>
        <p:spPr>
          <a:xfrm>
            <a:off x="1361772" y="1628774"/>
            <a:ext cx="6685499" cy="4351338"/>
          </a:xfrm>
          <a:prstGeom prst="rect">
            <a:avLst/>
          </a:prstGeom>
        </p:spPr>
      </p:pic>
      <p:sp>
        <p:nvSpPr>
          <p:cNvPr id="6" name="Title 1">
            <a:extLst>
              <a:ext uri="{FF2B5EF4-FFF2-40B4-BE49-F238E27FC236}">
                <a16:creationId xmlns:a16="http://schemas.microsoft.com/office/drawing/2014/main" id="{98CEAE80-BB5D-2D21-7306-0A3BCA81F18B}"/>
              </a:ext>
            </a:extLst>
          </p:cNvPr>
          <p:cNvSpPr txBox="1">
            <a:spLocks/>
          </p:cNvSpPr>
          <p:nvPr/>
        </p:nvSpPr>
        <p:spPr>
          <a:xfrm>
            <a:off x="838200" y="374650"/>
            <a:ext cx="10515600" cy="1325563"/>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rgbClr val="122A42"/>
                </a:solidFill>
              </a:rPr>
              <a:t>How to Verify the 5106 Importer Information in ACE Portal (cont.)</a:t>
            </a:r>
          </a:p>
        </p:txBody>
      </p:sp>
    </p:spTree>
    <p:extLst>
      <p:ext uri="{BB962C8B-B14F-4D97-AF65-F5344CB8AC3E}">
        <p14:creationId xmlns:p14="http://schemas.microsoft.com/office/powerpoint/2010/main" val="7767301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50AA2-6B29-D1FE-B0EF-792F1493F2B0}"/>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C0E4EA15-A403-75AA-DFD6-3FB1B8CEC37A}"/>
              </a:ext>
            </a:extLst>
          </p:cNvPr>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a:extLst>
              <a:ext uri="{FF2B5EF4-FFF2-40B4-BE49-F238E27FC236}">
                <a16:creationId xmlns:a16="http://schemas.microsoft.com/office/drawing/2014/main" id="{B885DB1F-0339-CC66-0C54-8086013B46BF}"/>
              </a:ext>
            </a:extLst>
          </p:cNvPr>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0F4DCF97-EA41-C337-71CA-1E5B5D597F65}"/>
              </a:ext>
            </a:extLst>
          </p:cNvPr>
          <p:cNvSpPr>
            <a:spLocks noGrp="1"/>
          </p:cNvSpPr>
          <p:nvPr>
            <p:ph type="title"/>
          </p:nvPr>
        </p:nvSpPr>
        <p:spPr/>
        <p:txBody>
          <a:bodyPr>
            <a:normAutofit fontScale="90000"/>
          </a:bodyPr>
          <a:lstStyle/>
          <a:p>
            <a:pPr algn="ctr">
              <a:lnSpc>
                <a:spcPts val="5625"/>
              </a:lnSpc>
            </a:pPr>
            <a:br>
              <a:rPr lang="en-US" sz="3300" b="1" dirty="0">
                <a:solidFill>
                  <a:srgbClr val="000000"/>
                </a:solidFill>
                <a:latin typeface="Canva Sans Bold"/>
              </a:rPr>
            </a:br>
            <a:endParaRPr lang="en-US" sz="3300" b="1" dirty="0">
              <a:solidFill>
                <a:srgbClr val="000000"/>
              </a:solidFill>
              <a:latin typeface="Canva Sans Bold"/>
            </a:endParaRPr>
          </a:p>
        </p:txBody>
      </p:sp>
      <p:sp>
        <p:nvSpPr>
          <p:cNvPr id="3" name="Slide Number Placeholder 2">
            <a:extLst>
              <a:ext uri="{FF2B5EF4-FFF2-40B4-BE49-F238E27FC236}">
                <a16:creationId xmlns:a16="http://schemas.microsoft.com/office/drawing/2014/main" id="{1E7FA8E7-9455-98A7-91C7-B65C947EF94C}"/>
              </a:ext>
            </a:extLst>
          </p:cNvPr>
          <p:cNvSpPr>
            <a:spLocks noGrp="1"/>
          </p:cNvSpPr>
          <p:nvPr>
            <p:ph type="sldNum" sz="quarter" idx="12"/>
          </p:nvPr>
        </p:nvSpPr>
        <p:spPr>
          <a:xfrm>
            <a:off x="8610600" y="6302373"/>
            <a:ext cx="2743200" cy="365125"/>
          </a:xfrm>
        </p:spPr>
        <p:txBody>
          <a:bodyPr/>
          <a:lstStyle/>
          <a:p>
            <a:fld id="{A05A37A2-5682-474A-BBA9-258361E141B0}" type="slidenum">
              <a:rPr lang="en-US" smtClean="0"/>
              <a:t>26</a:t>
            </a:fld>
            <a:endParaRPr lang="en-US"/>
          </a:p>
        </p:txBody>
      </p:sp>
      <p:sp>
        <p:nvSpPr>
          <p:cNvPr id="5" name="Slide Number Placeholder 5">
            <a:extLst>
              <a:ext uri="{FF2B5EF4-FFF2-40B4-BE49-F238E27FC236}">
                <a16:creationId xmlns:a16="http://schemas.microsoft.com/office/drawing/2014/main" id="{3B5627B2-8B93-B6E8-BE52-065D2A7E7711}"/>
              </a:ext>
            </a:extLst>
          </p:cNvPr>
          <p:cNvSpPr txBox="1">
            <a:spLocks/>
          </p:cNvSpPr>
          <p:nvPr/>
        </p:nvSpPr>
        <p:spPr>
          <a:xfrm>
            <a:off x="7004304" y="6324599"/>
            <a:ext cx="4084320"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The New World of Enforcement  |  www.anderinger.com</a:t>
            </a:r>
          </a:p>
        </p:txBody>
      </p:sp>
      <p:pic>
        <p:nvPicPr>
          <p:cNvPr id="7" name="Picture 6">
            <a:extLst>
              <a:ext uri="{FF2B5EF4-FFF2-40B4-BE49-F238E27FC236}">
                <a16:creationId xmlns:a16="http://schemas.microsoft.com/office/drawing/2014/main" id="{DEC75B7B-C726-6916-1377-675FB4B483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
        <p:nvSpPr>
          <p:cNvPr id="6" name="Title 1">
            <a:extLst>
              <a:ext uri="{FF2B5EF4-FFF2-40B4-BE49-F238E27FC236}">
                <a16:creationId xmlns:a16="http://schemas.microsoft.com/office/drawing/2014/main" id="{770EA03C-5E65-5AEE-6263-0978ABA8BF54}"/>
              </a:ext>
            </a:extLst>
          </p:cNvPr>
          <p:cNvSpPr txBox="1">
            <a:spLocks/>
          </p:cNvSpPr>
          <p:nvPr/>
        </p:nvSpPr>
        <p:spPr>
          <a:xfrm>
            <a:off x="838200" y="374650"/>
            <a:ext cx="10515600" cy="1325563"/>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rgbClr val="122A42"/>
                </a:solidFill>
              </a:rPr>
              <a:t>How to Verify the 5106 Importer Information in ACE Portal (cont.)</a:t>
            </a:r>
          </a:p>
        </p:txBody>
      </p:sp>
      <p:sp>
        <p:nvSpPr>
          <p:cNvPr id="12" name="TextBox 11">
            <a:extLst>
              <a:ext uri="{FF2B5EF4-FFF2-40B4-BE49-F238E27FC236}">
                <a16:creationId xmlns:a16="http://schemas.microsoft.com/office/drawing/2014/main" id="{9EEC7E05-DC29-0374-0436-9993EC121F0B}"/>
              </a:ext>
            </a:extLst>
          </p:cNvPr>
          <p:cNvSpPr txBox="1"/>
          <p:nvPr/>
        </p:nvSpPr>
        <p:spPr>
          <a:xfrm>
            <a:off x="8734891" y="2733516"/>
            <a:ext cx="2518720" cy="307777"/>
          </a:xfrm>
          <a:prstGeom prst="rect">
            <a:avLst/>
          </a:prstGeom>
          <a:noFill/>
        </p:spPr>
        <p:txBody>
          <a:bodyPr wrap="square" rtlCol="0">
            <a:spAutoFit/>
          </a:bodyPr>
          <a:lstStyle/>
          <a:p>
            <a:r>
              <a:rPr lang="en-US" sz="1400" b="1" dirty="0">
                <a:solidFill>
                  <a:srgbClr val="323232"/>
                </a:solidFill>
                <a:latin typeface="Canva Sans Bold"/>
              </a:rPr>
              <a:t>Additional Details from 5106 </a:t>
            </a:r>
            <a:endParaRPr lang="en-US" dirty="0">
              <a:solidFill>
                <a:srgbClr val="FF0000"/>
              </a:solidFill>
            </a:endParaRPr>
          </a:p>
        </p:txBody>
      </p:sp>
      <p:pic>
        <p:nvPicPr>
          <p:cNvPr id="16" name="Picture 15" descr="The image displays a form with fields for various banking and customs information, including bank details, bankruptcy status, and certification information.&#10;&#10;AI-generated content may be incorrect.">
            <a:extLst>
              <a:ext uri="{FF2B5EF4-FFF2-40B4-BE49-F238E27FC236}">
                <a16:creationId xmlns:a16="http://schemas.microsoft.com/office/drawing/2014/main" id="{BA08B4D4-DB89-2300-175F-B40E5B33DB15}"/>
              </a:ext>
            </a:extLst>
          </p:cNvPr>
          <p:cNvPicPr>
            <a:picLocks noChangeAspect="1"/>
          </p:cNvPicPr>
          <p:nvPr/>
        </p:nvPicPr>
        <p:blipFill>
          <a:blip r:embed="rId3"/>
          <a:stretch>
            <a:fillRect/>
          </a:stretch>
        </p:blipFill>
        <p:spPr>
          <a:xfrm>
            <a:off x="683844" y="1707863"/>
            <a:ext cx="7649231" cy="4416489"/>
          </a:xfrm>
          <a:prstGeom prst="rect">
            <a:avLst/>
          </a:prstGeom>
        </p:spPr>
      </p:pic>
    </p:spTree>
    <p:extLst>
      <p:ext uri="{BB962C8B-B14F-4D97-AF65-F5344CB8AC3E}">
        <p14:creationId xmlns:p14="http://schemas.microsoft.com/office/powerpoint/2010/main" val="23963695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CC9D1-EC3E-E90C-3509-5073F44C5494}"/>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4DE2CC36-FD71-E750-8A93-C9FED5308926}"/>
              </a:ext>
            </a:extLst>
          </p:cNvPr>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Rectangle 12">
            <a:extLst>
              <a:ext uri="{FF2B5EF4-FFF2-40B4-BE49-F238E27FC236}">
                <a16:creationId xmlns:a16="http://schemas.microsoft.com/office/drawing/2014/main" id="{9904D2E2-1882-1F8F-2E51-762D67F38B76}"/>
              </a:ext>
            </a:extLst>
          </p:cNvPr>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Title 1">
            <a:extLst>
              <a:ext uri="{FF2B5EF4-FFF2-40B4-BE49-F238E27FC236}">
                <a16:creationId xmlns:a16="http://schemas.microsoft.com/office/drawing/2014/main" id="{9B98D2E3-8B21-C906-8A92-392DA176C7BD}"/>
              </a:ext>
            </a:extLst>
          </p:cNvPr>
          <p:cNvSpPr>
            <a:spLocks noGrp="1"/>
          </p:cNvSpPr>
          <p:nvPr>
            <p:ph type="title"/>
          </p:nvPr>
        </p:nvSpPr>
        <p:spPr/>
        <p:txBody>
          <a:bodyPr>
            <a:normAutofit fontScale="90000"/>
          </a:bodyPr>
          <a:lstStyle/>
          <a:p>
            <a:pPr algn="ctr">
              <a:lnSpc>
                <a:spcPts val="5625"/>
              </a:lnSpc>
            </a:pPr>
            <a:br>
              <a:rPr lang="en-US" sz="3300" b="1" dirty="0">
                <a:solidFill>
                  <a:srgbClr val="000000"/>
                </a:solidFill>
                <a:latin typeface="Canva Sans Bold"/>
              </a:rPr>
            </a:br>
            <a:endParaRPr lang="en-US" sz="3300" b="1" dirty="0">
              <a:solidFill>
                <a:srgbClr val="000000"/>
              </a:solidFill>
              <a:latin typeface="Canva Sans Bold"/>
            </a:endParaRPr>
          </a:p>
        </p:txBody>
      </p:sp>
      <p:sp>
        <p:nvSpPr>
          <p:cNvPr id="6" name="Slide Number Placeholder 5">
            <a:extLst>
              <a:ext uri="{FF2B5EF4-FFF2-40B4-BE49-F238E27FC236}">
                <a16:creationId xmlns:a16="http://schemas.microsoft.com/office/drawing/2014/main" id="{A20A817E-8880-9D76-32DF-9EC0238AB48A}"/>
              </a:ext>
            </a:extLst>
          </p:cNvPr>
          <p:cNvSpPr>
            <a:spLocks noGrp="1"/>
          </p:cNvSpPr>
          <p:nvPr>
            <p:ph type="sldNum" sz="quarter" idx="12"/>
          </p:nvPr>
        </p:nvSpPr>
        <p:spPr>
          <a:xfrm>
            <a:off x="8610600" y="6302373"/>
            <a:ext cx="2743200" cy="365125"/>
          </a:xfrm>
        </p:spPr>
        <p:txBody>
          <a:bodyPr/>
          <a:lstStyle/>
          <a:p>
            <a:fld id="{A05A37A2-5682-474A-BBA9-258361E141B0}" type="slidenum">
              <a:rPr lang="en-US" smtClean="0"/>
              <a:t>27</a:t>
            </a:fld>
            <a:endParaRPr lang="en-US"/>
          </a:p>
        </p:txBody>
      </p:sp>
      <p:sp>
        <p:nvSpPr>
          <p:cNvPr id="4" name="Slide Number Placeholder 5">
            <a:extLst>
              <a:ext uri="{FF2B5EF4-FFF2-40B4-BE49-F238E27FC236}">
                <a16:creationId xmlns:a16="http://schemas.microsoft.com/office/drawing/2014/main" id="{2893F4F0-F018-5BE3-412F-0D8C882F3233}"/>
              </a:ext>
            </a:extLst>
          </p:cNvPr>
          <p:cNvSpPr txBox="1">
            <a:spLocks/>
          </p:cNvSpPr>
          <p:nvPr/>
        </p:nvSpPr>
        <p:spPr>
          <a:xfrm>
            <a:off x="7004304" y="6324599"/>
            <a:ext cx="4084320"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The New World of Enforcement  |  www.anderinger.com</a:t>
            </a:r>
          </a:p>
        </p:txBody>
      </p:sp>
      <p:pic>
        <p:nvPicPr>
          <p:cNvPr id="8" name="Picture 7">
            <a:extLst>
              <a:ext uri="{FF2B5EF4-FFF2-40B4-BE49-F238E27FC236}">
                <a16:creationId xmlns:a16="http://schemas.microsoft.com/office/drawing/2014/main" id="{1EF9ACBB-0C31-686A-4DC5-19F083F2FE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
        <p:nvSpPr>
          <p:cNvPr id="3" name="Title 3">
            <a:extLst>
              <a:ext uri="{FF2B5EF4-FFF2-40B4-BE49-F238E27FC236}">
                <a16:creationId xmlns:a16="http://schemas.microsoft.com/office/drawing/2014/main" id="{F21E0B98-B0EF-6534-171E-0E42FBDA7F5F}"/>
              </a:ext>
            </a:extLst>
          </p:cNvPr>
          <p:cNvSpPr txBox="1">
            <a:spLocks/>
          </p:cNvSpPr>
          <p:nvPr/>
        </p:nvSpPr>
        <p:spPr>
          <a:xfrm>
            <a:off x="838200" y="2953702"/>
            <a:ext cx="10515600" cy="95059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ts val="5625"/>
              </a:lnSpc>
            </a:pPr>
            <a:r>
              <a:rPr lang="en-US" sz="5200" b="1" dirty="0">
                <a:solidFill>
                  <a:srgbClr val="323232"/>
                </a:solidFill>
                <a:latin typeface="Canva Sans Bold"/>
              </a:rPr>
              <a:t>Additional ACE Portal Tips</a:t>
            </a:r>
          </a:p>
        </p:txBody>
      </p:sp>
    </p:spTree>
    <p:extLst>
      <p:ext uri="{BB962C8B-B14F-4D97-AF65-F5344CB8AC3E}">
        <p14:creationId xmlns:p14="http://schemas.microsoft.com/office/powerpoint/2010/main" val="27213954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Freeform 2"/>
          <p:cNvSpPr/>
          <p:nvPr/>
        </p:nvSpPr>
        <p:spPr>
          <a:xfrm>
            <a:off x="0" y="1"/>
            <a:ext cx="12192000" cy="7677599"/>
          </a:xfrm>
          <a:custGeom>
            <a:avLst/>
            <a:gdLst/>
            <a:ahLst/>
            <a:cxnLst/>
            <a:rect l="l" t="t" r="r" b="b"/>
            <a:pathLst>
              <a:path w="18288000" h="11516399">
                <a:moveTo>
                  <a:pt x="0" y="0"/>
                </a:moveTo>
                <a:lnTo>
                  <a:pt x="18288000" y="0"/>
                </a:lnTo>
                <a:lnTo>
                  <a:pt x="18288000" y="11516399"/>
                </a:lnTo>
                <a:lnTo>
                  <a:pt x="0" y="11516399"/>
                </a:lnTo>
                <a:lnTo>
                  <a:pt x="0" y="0"/>
                </a:lnTo>
                <a:close/>
              </a:path>
            </a:pathLst>
          </a:custGeom>
          <a:blipFill>
            <a:blip r:embed="rId2" cstate="email">
              <a:alphaModFix amt="5000"/>
              <a:extLst>
                <a:ext uri="{28A0092B-C50C-407E-A947-70E740481C1C}">
                  <a14:useLocalDpi xmlns:a14="http://schemas.microsoft.com/office/drawing/2010/main"/>
                </a:ext>
              </a:extLst>
            </a:blip>
            <a:stretch>
              <a:fillRect/>
            </a:stretch>
          </a:blipFill>
        </p:spPr>
        <p:txBody>
          <a:bodyPr lIns="60960" tIns="30480" rIns="60960" bIns="30480" anchor="t"/>
          <a:lstStyle/>
          <a:p>
            <a:endParaRPr lang="en-US" sz="1200" dirty="0">
              <a:ea typeface="Calibri"/>
              <a:cs typeface="Calibri"/>
            </a:endParaRPr>
          </a:p>
        </p:txBody>
      </p:sp>
      <p:sp>
        <p:nvSpPr>
          <p:cNvPr id="6" name="AutoShape 6"/>
          <p:cNvSpPr/>
          <p:nvPr/>
        </p:nvSpPr>
        <p:spPr>
          <a:xfrm>
            <a:off x="5690178" y="1174881"/>
            <a:ext cx="811645" cy="0"/>
          </a:xfrm>
          <a:prstGeom prst="line">
            <a:avLst/>
          </a:prstGeom>
          <a:ln w="66675" cap="flat">
            <a:solidFill>
              <a:srgbClr val="FFFFFF"/>
            </a:solidFill>
            <a:prstDash val="solid"/>
            <a:headEnd type="none" w="sm" len="sm"/>
            <a:tailEnd type="none" w="sm" len="sm"/>
          </a:ln>
        </p:spPr>
        <p:txBody>
          <a:bodyPr/>
          <a:lstStyle/>
          <a:p>
            <a:endParaRPr lang="en-US" sz="1200"/>
          </a:p>
        </p:txBody>
      </p:sp>
      <p:pic>
        <p:nvPicPr>
          <p:cNvPr id="14" name="Picture 13">
            <a:extLst>
              <a:ext uri="{FF2B5EF4-FFF2-40B4-BE49-F238E27FC236}">
                <a16:creationId xmlns:a16="http://schemas.microsoft.com/office/drawing/2014/main" id="{05AE3542-984C-8FE5-CA61-F7E9278EBCA8}"/>
              </a:ext>
            </a:extLst>
          </p:cNvPr>
          <p:cNvPicPr>
            <a:picLocks noChangeAspect="1"/>
          </p:cNvPicPr>
          <p:nvPr/>
        </p:nvPicPr>
        <p:blipFill>
          <a:blip r:embed="rId3"/>
          <a:stretch>
            <a:fillRect/>
          </a:stretch>
        </p:blipFill>
        <p:spPr>
          <a:xfrm>
            <a:off x="1095379" y="2916757"/>
            <a:ext cx="3781953" cy="1686160"/>
          </a:xfrm>
          <a:prstGeom prst="rect">
            <a:avLst/>
          </a:prstGeom>
        </p:spPr>
      </p:pic>
      <p:pic>
        <p:nvPicPr>
          <p:cNvPr id="15" name="Picture 14">
            <a:extLst>
              <a:ext uri="{FF2B5EF4-FFF2-40B4-BE49-F238E27FC236}">
                <a16:creationId xmlns:a16="http://schemas.microsoft.com/office/drawing/2014/main" id="{405896F8-1027-7144-01A5-2E732FF5AE91}"/>
              </a:ext>
            </a:extLst>
          </p:cNvPr>
          <p:cNvPicPr>
            <a:picLocks noChangeAspect="1"/>
          </p:cNvPicPr>
          <p:nvPr/>
        </p:nvPicPr>
        <p:blipFill>
          <a:blip r:embed="rId4"/>
          <a:stretch>
            <a:fillRect/>
          </a:stretch>
        </p:blipFill>
        <p:spPr>
          <a:xfrm>
            <a:off x="1095379" y="4790816"/>
            <a:ext cx="3810532" cy="1495634"/>
          </a:xfrm>
          <a:prstGeom prst="rect">
            <a:avLst/>
          </a:prstGeom>
        </p:spPr>
      </p:pic>
      <p:pic>
        <p:nvPicPr>
          <p:cNvPr id="16" name="Picture 15">
            <a:extLst>
              <a:ext uri="{FF2B5EF4-FFF2-40B4-BE49-F238E27FC236}">
                <a16:creationId xmlns:a16="http://schemas.microsoft.com/office/drawing/2014/main" id="{C04EE6B3-2A2D-5530-751F-55C7FE6A97D7}"/>
              </a:ext>
            </a:extLst>
          </p:cNvPr>
          <p:cNvPicPr>
            <a:picLocks noChangeAspect="1"/>
          </p:cNvPicPr>
          <p:nvPr/>
        </p:nvPicPr>
        <p:blipFill>
          <a:blip r:embed="rId5"/>
          <a:stretch>
            <a:fillRect/>
          </a:stretch>
        </p:blipFill>
        <p:spPr>
          <a:xfrm>
            <a:off x="6828970" y="1538973"/>
            <a:ext cx="4507170" cy="4001771"/>
          </a:xfrm>
          <a:prstGeom prst="rect">
            <a:avLst/>
          </a:prstGeom>
        </p:spPr>
      </p:pic>
      <p:pic>
        <p:nvPicPr>
          <p:cNvPr id="18" name="Picture 17" descr="Trade,&#10;&#10;AI-generated content may be incorrect.">
            <a:extLst>
              <a:ext uri="{FF2B5EF4-FFF2-40B4-BE49-F238E27FC236}">
                <a16:creationId xmlns:a16="http://schemas.microsoft.com/office/drawing/2014/main" id="{8B39D6E8-60EE-B133-D6DF-F6C72C95381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66801" y="1484412"/>
            <a:ext cx="5638799" cy="1338395"/>
          </a:xfrm>
          <a:prstGeom prst="rect">
            <a:avLst/>
          </a:prstGeom>
        </p:spPr>
      </p:pic>
      <p:sp>
        <p:nvSpPr>
          <p:cNvPr id="17" name="TextBox 16">
            <a:extLst>
              <a:ext uri="{FF2B5EF4-FFF2-40B4-BE49-F238E27FC236}">
                <a16:creationId xmlns:a16="http://schemas.microsoft.com/office/drawing/2014/main" id="{A3A15F61-C3A7-25DB-AD19-8F1DEF1DEEA7}"/>
              </a:ext>
            </a:extLst>
          </p:cNvPr>
          <p:cNvSpPr txBox="1"/>
          <p:nvPr/>
        </p:nvSpPr>
        <p:spPr>
          <a:xfrm>
            <a:off x="6705600" y="5852992"/>
            <a:ext cx="3540512" cy="533544"/>
          </a:xfrm>
          <a:prstGeom prst="rect">
            <a:avLst/>
          </a:prstGeom>
          <a:noFill/>
        </p:spPr>
        <p:txBody>
          <a:bodyPr rot="0" spcFirstLastPara="0" vertOverflow="overflow" horzOverflow="overflow" vert="horz" wrap="square" lIns="60960" tIns="30480" rIns="60960" bIns="30480" numCol="1" spcCol="0" rtlCol="0" fromWordArt="0" anchor="t" anchorCtr="0" forceAA="0" compatLnSpc="1">
            <a:prstTxWarp prst="textNoShape">
              <a:avLst/>
            </a:prstTxWarp>
            <a:spAutoFit/>
          </a:bodyPr>
          <a:lstStyle/>
          <a:p>
            <a:r>
              <a:rPr lang="en-US" sz="1867" b="1" dirty="0">
                <a:solidFill>
                  <a:srgbClr val="323232"/>
                </a:solidFill>
                <a:highlight>
                  <a:srgbClr val="FFFFFF"/>
                </a:highlight>
                <a:hlinkClick r:id="rId7"/>
              </a:rPr>
              <a:t>ACE Portal: User Management</a:t>
            </a:r>
            <a:endParaRPr lang="en-US" sz="1867"/>
          </a:p>
          <a:p>
            <a:pPr algn="l"/>
            <a:endParaRPr lang="en-US" sz="1200" dirty="0">
              <a:ea typeface="Calibri"/>
              <a:cs typeface="Calibri"/>
            </a:endParaRPr>
          </a:p>
        </p:txBody>
      </p:sp>
      <p:sp>
        <p:nvSpPr>
          <p:cNvPr id="3" name="Slide Number Placeholder 2">
            <a:extLst>
              <a:ext uri="{FF2B5EF4-FFF2-40B4-BE49-F238E27FC236}">
                <a16:creationId xmlns:a16="http://schemas.microsoft.com/office/drawing/2014/main" id="{20ABA6F6-766A-17E7-A487-DD6F73EEC942}"/>
              </a:ext>
            </a:extLst>
          </p:cNvPr>
          <p:cNvSpPr>
            <a:spLocks noGrp="1"/>
          </p:cNvSpPr>
          <p:nvPr>
            <p:ph type="sldNum" sz="quarter" idx="12"/>
          </p:nvPr>
        </p:nvSpPr>
        <p:spPr>
          <a:xfrm>
            <a:off x="8592940" y="6303178"/>
            <a:ext cx="2743200" cy="365125"/>
          </a:xfrm>
        </p:spPr>
        <p:txBody>
          <a:bodyPr/>
          <a:lstStyle/>
          <a:p>
            <a:fld id="{A05A37A2-5682-474A-BBA9-258361E141B0}" type="slidenum">
              <a:rPr lang="en-US" smtClean="0"/>
              <a:t>28</a:t>
            </a:fld>
            <a:endParaRPr lang="en-US" dirty="0"/>
          </a:p>
        </p:txBody>
      </p:sp>
      <p:sp>
        <p:nvSpPr>
          <p:cNvPr id="5" name="Slide Number Placeholder 5">
            <a:extLst>
              <a:ext uri="{FF2B5EF4-FFF2-40B4-BE49-F238E27FC236}">
                <a16:creationId xmlns:a16="http://schemas.microsoft.com/office/drawing/2014/main" id="{B134184C-8A2D-4527-6A8D-9BCE959F223F}"/>
              </a:ext>
            </a:extLst>
          </p:cNvPr>
          <p:cNvSpPr txBox="1">
            <a:spLocks/>
          </p:cNvSpPr>
          <p:nvPr/>
        </p:nvSpPr>
        <p:spPr>
          <a:xfrm>
            <a:off x="7004304" y="6324599"/>
            <a:ext cx="4084320"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The New World of Enforcement  |  www.anderinger.com</a:t>
            </a:r>
          </a:p>
        </p:txBody>
      </p:sp>
      <p:pic>
        <p:nvPicPr>
          <p:cNvPr id="8" name="Picture 7">
            <a:extLst>
              <a:ext uri="{FF2B5EF4-FFF2-40B4-BE49-F238E27FC236}">
                <a16:creationId xmlns:a16="http://schemas.microsoft.com/office/drawing/2014/main" id="{D8FA0E4A-1DD7-702F-F5B4-887F524F3C0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
        <p:nvSpPr>
          <p:cNvPr id="12" name="Title 1">
            <a:extLst>
              <a:ext uri="{FF2B5EF4-FFF2-40B4-BE49-F238E27FC236}">
                <a16:creationId xmlns:a16="http://schemas.microsoft.com/office/drawing/2014/main" id="{6D22DCE7-5EFB-8416-8C3D-4658CBA5065F}"/>
              </a:ext>
            </a:extLst>
          </p:cNvPr>
          <p:cNvSpPr txBox="1">
            <a:spLocks/>
          </p:cNvSpPr>
          <p:nvPr/>
        </p:nvSpPr>
        <p:spPr>
          <a:xfrm>
            <a:off x="838200" y="365125"/>
            <a:ext cx="10515600" cy="1325563"/>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rgbClr val="122A42"/>
                </a:solidFill>
              </a:rPr>
              <a:t>Add Existing or New User</a:t>
            </a:r>
          </a:p>
        </p:txBody>
      </p:sp>
    </p:spTree>
    <p:extLst>
      <p:ext uri="{BB962C8B-B14F-4D97-AF65-F5344CB8AC3E}">
        <p14:creationId xmlns:p14="http://schemas.microsoft.com/office/powerpoint/2010/main" val="2407996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307F33-4D49-BB63-64F5-553C710662A2}"/>
            </a:ext>
          </a:extLst>
        </p:cNvPr>
        <p:cNvGrpSpPr/>
        <p:nvPr/>
      </p:nvGrpSpPr>
      <p:grpSpPr>
        <a:xfrm>
          <a:off x="0" y="0"/>
          <a:ext cx="0" cy="0"/>
          <a:chOff x="0" y="0"/>
          <a:chExt cx="0" cy="0"/>
        </a:xfrm>
      </p:grpSpPr>
      <p:sp>
        <p:nvSpPr>
          <p:cNvPr id="18" name="Rectangle 17"/>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Rectangle 16"/>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Freeform 2">
            <a:extLst>
              <a:ext uri="{FF2B5EF4-FFF2-40B4-BE49-F238E27FC236}">
                <a16:creationId xmlns:a16="http://schemas.microsoft.com/office/drawing/2014/main" id="{580DD85B-6430-D9FE-A45F-94432C3ABFEF}"/>
              </a:ext>
            </a:extLst>
          </p:cNvPr>
          <p:cNvSpPr/>
          <p:nvPr/>
        </p:nvSpPr>
        <p:spPr>
          <a:xfrm>
            <a:off x="0" y="1"/>
            <a:ext cx="12192000" cy="7677599"/>
          </a:xfrm>
          <a:custGeom>
            <a:avLst/>
            <a:gdLst/>
            <a:ahLst/>
            <a:cxnLst/>
            <a:rect l="l" t="t" r="r" b="b"/>
            <a:pathLst>
              <a:path w="18288000" h="11516399">
                <a:moveTo>
                  <a:pt x="0" y="0"/>
                </a:moveTo>
                <a:lnTo>
                  <a:pt x="18288000" y="0"/>
                </a:lnTo>
                <a:lnTo>
                  <a:pt x="18288000" y="11516399"/>
                </a:lnTo>
                <a:lnTo>
                  <a:pt x="0" y="11516399"/>
                </a:lnTo>
                <a:lnTo>
                  <a:pt x="0" y="0"/>
                </a:lnTo>
                <a:close/>
              </a:path>
            </a:pathLst>
          </a:custGeom>
          <a:blipFill>
            <a:blip r:embed="rId3" cstate="email">
              <a:alphaModFix amt="5000"/>
              <a:extLst>
                <a:ext uri="{28A0092B-C50C-407E-A947-70E740481C1C}">
                  <a14:useLocalDpi xmlns:a14="http://schemas.microsoft.com/office/drawing/2010/main"/>
                </a:ext>
              </a:extLst>
            </a:blip>
            <a:stretch>
              <a:fillRect/>
            </a:stretch>
          </a:blipFill>
        </p:spPr>
        <p:txBody>
          <a:bodyPr/>
          <a:lstStyle/>
          <a:p>
            <a:endParaRPr lang="en-US" sz="1200"/>
          </a:p>
        </p:txBody>
      </p:sp>
      <p:sp>
        <p:nvSpPr>
          <p:cNvPr id="6" name="AutoShape 6">
            <a:extLst>
              <a:ext uri="{FF2B5EF4-FFF2-40B4-BE49-F238E27FC236}">
                <a16:creationId xmlns:a16="http://schemas.microsoft.com/office/drawing/2014/main" id="{658B4049-95D0-2314-CBA5-534B94D5F3F9}"/>
              </a:ext>
            </a:extLst>
          </p:cNvPr>
          <p:cNvSpPr/>
          <p:nvPr/>
        </p:nvSpPr>
        <p:spPr>
          <a:xfrm>
            <a:off x="5690178" y="1174881"/>
            <a:ext cx="811645" cy="0"/>
          </a:xfrm>
          <a:prstGeom prst="line">
            <a:avLst/>
          </a:prstGeom>
          <a:ln w="66675" cap="flat">
            <a:solidFill>
              <a:srgbClr val="FFFFFF"/>
            </a:solidFill>
            <a:prstDash val="solid"/>
            <a:headEnd type="none" w="sm" len="sm"/>
            <a:tailEnd type="none" w="sm" len="sm"/>
          </a:ln>
        </p:spPr>
        <p:txBody>
          <a:bodyPr/>
          <a:lstStyle/>
          <a:p>
            <a:endParaRPr lang="en-US" sz="1200"/>
          </a:p>
        </p:txBody>
      </p:sp>
      <p:pic>
        <p:nvPicPr>
          <p:cNvPr id="14" name="Picture 2">
            <a:extLst>
              <a:ext uri="{FF2B5EF4-FFF2-40B4-BE49-F238E27FC236}">
                <a16:creationId xmlns:a16="http://schemas.microsoft.com/office/drawing/2014/main" id="{55A14CC3-D4BA-82CB-6B66-E3958391E975}"/>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a:fillRect/>
          </a:stretch>
        </p:blipFill>
        <p:spPr bwMode="auto">
          <a:xfrm>
            <a:off x="278675" y="1865845"/>
            <a:ext cx="5233851" cy="3258089"/>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7075ADDD-A649-93B4-E60B-9863CE94FC12}"/>
              </a:ext>
            </a:extLst>
          </p:cNvPr>
          <p:cNvPicPr>
            <a:picLocks noChangeAspect="1"/>
          </p:cNvPicPr>
          <p:nvPr/>
        </p:nvPicPr>
        <p:blipFill>
          <a:blip r:embed="rId5"/>
          <a:stretch>
            <a:fillRect/>
          </a:stretch>
        </p:blipFill>
        <p:spPr>
          <a:xfrm>
            <a:off x="5603092" y="1865845"/>
            <a:ext cx="3857625" cy="2456752"/>
          </a:xfrm>
          <a:prstGeom prst="rect">
            <a:avLst/>
          </a:prstGeom>
        </p:spPr>
      </p:pic>
      <p:pic>
        <p:nvPicPr>
          <p:cNvPr id="16" name="Picture 15">
            <a:extLst>
              <a:ext uri="{FF2B5EF4-FFF2-40B4-BE49-F238E27FC236}">
                <a16:creationId xmlns:a16="http://schemas.microsoft.com/office/drawing/2014/main" id="{B3F66FC4-955C-5292-DC17-CB784D5338E0}"/>
              </a:ext>
            </a:extLst>
          </p:cNvPr>
          <p:cNvPicPr>
            <a:picLocks noChangeAspect="1"/>
          </p:cNvPicPr>
          <p:nvPr/>
        </p:nvPicPr>
        <p:blipFill>
          <a:blip r:embed="rId6"/>
          <a:stretch>
            <a:fillRect/>
          </a:stretch>
        </p:blipFill>
        <p:spPr>
          <a:xfrm>
            <a:off x="7045547" y="3437588"/>
            <a:ext cx="4894995" cy="2828399"/>
          </a:xfrm>
          <a:prstGeom prst="rect">
            <a:avLst/>
          </a:prstGeom>
        </p:spPr>
      </p:pic>
      <p:sp>
        <p:nvSpPr>
          <p:cNvPr id="3" name="Slide Number Placeholder 2">
            <a:extLst>
              <a:ext uri="{FF2B5EF4-FFF2-40B4-BE49-F238E27FC236}">
                <a16:creationId xmlns:a16="http://schemas.microsoft.com/office/drawing/2014/main" id="{95297D03-43CF-076A-0DCD-23952DCA694A}"/>
              </a:ext>
            </a:extLst>
          </p:cNvPr>
          <p:cNvSpPr>
            <a:spLocks noGrp="1"/>
          </p:cNvSpPr>
          <p:nvPr>
            <p:ph type="sldNum" sz="quarter" idx="12"/>
          </p:nvPr>
        </p:nvSpPr>
        <p:spPr>
          <a:xfrm>
            <a:off x="8628888" y="6302373"/>
            <a:ext cx="2743200" cy="365125"/>
          </a:xfrm>
        </p:spPr>
        <p:txBody>
          <a:bodyPr/>
          <a:lstStyle/>
          <a:p>
            <a:fld id="{A05A37A2-5682-474A-BBA9-258361E141B0}" type="slidenum">
              <a:rPr lang="en-US" smtClean="0"/>
              <a:t>29</a:t>
            </a:fld>
            <a:endParaRPr lang="en-US" dirty="0"/>
          </a:p>
        </p:txBody>
      </p:sp>
      <p:sp>
        <p:nvSpPr>
          <p:cNvPr id="5" name="Slide Number Placeholder 5">
            <a:extLst>
              <a:ext uri="{FF2B5EF4-FFF2-40B4-BE49-F238E27FC236}">
                <a16:creationId xmlns:a16="http://schemas.microsoft.com/office/drawing/2014/main" id="{AFCD37F6-97CE-12C5-1C4F-4123CD9CA290}"/>
              </a:ext>
            </a:extLst>
          </p:cNvPr>
          <p:cNvSpPr txBox="1">
            <a:spLocks/>
          </p:cNvSpPr>
          <p:nvPr/>
        </p:nvSpPr>
        <p:spPr>
          <a:xfrm>
            <a:off x="7004304" y="6324599"/>
            <a:ext cx="4084320"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The New World of Enforcement  |  www.anderinger.com</a:t>
            </a:r>
          </a:p>
        </p:txBody>
      </p:sp>
      <p:pic>
        <p:nvPicPr>
          <p:cNvPr id="8" name="Picture 7">
            <a:extLst>
              <a:ext uri="{FF2B5EF4-FFF2-40B4-BE49-F238E27FC236}">
                <a16:creationId xmlns:a16="http://schemas.microsoft.com/office/drawing/2014/main" id="{ADC9FE85-8945-C8B9-610F-94C8328D40A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
        <p:nvSpPr>
          <p:cNvPr id="7" name="Title 1">
            <a:extLst>
              <a:ext uri="{FF2B5EF4-FFF2-40B4-BE49-F238E27FC236}">
                <a16:creationId xmlns:a16="http://schemas.microsoft.com/office/drawing/2014/main" id="{E43E14B4-D32C-F0CB-C597-58B719B0A1F3}"/>
              </a:ext>
            </a:extLst>
          </p:cNvPr>
          <p:cNvSpPr txBox="1">
            <a:spLocks/>
          </p:cNvSpPr>
          <p:nvPr/>
        </p:nvSpPr>
        <p:spPr>
          <a:xfrm>
            <a:off x="838200" y="365125"/>
            <a:ext cx="10515600" cy="1325563"/>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rgbClr val="122A42"/>
                </a:solidFill>
              </a:rPr>
              <a:t>Provision User Role</a:t>
            </a:r>
          </a:p>
        </p:txBody>
      </p:sp>
    </p:spTree>
    <p:extLst>
      <p:ext uri="{BB962C8B-B14F-4D97-AF65-F5344CB8AC3E}">
        <p14:creationId xmlns:p14="http://schemas.microsoft.com/office/powerpoint/2010/main" val="4196934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Rectangle 20"/>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Freeform 2"/>
          <p:cNvSpPr/>
          <p:nvPr/>
        </p:nvSpPr>
        <p:spPr>
          <a:xfrm>
            <a:off x="0" y="1"/>
            <a:ext cx="12192000" cy="7677599"/>
          </a:xfrm>
          <a:custGeom>
            <a:avLst/>
            <a:gdLst/>
            <a:ahLst/>
            <a:cxnLst/>
            <a:rect l="l" t="t" r="r" b="b"/>
            <a:pathLst>
              <a:path w="18288000" h="11516399">
                <a:moveTo>
                  <a:pt x="0" y="0"/>
                </a:moveTo>
                <a:lnTo>
                  <a:pt x="18288000" y="0"/>
                </a:lnTo>
                <a:lnTo>
                  <a:pt x="18288000" y="11516399"/>
                </a:lnTo>
                <a:lnTo>
                  <a:pt x="0" y="11516399"/>
                </a:lnTo>
                <a:lnTo>
                  <a:pt x="0" y="0"/>
                </a:lnTo>
                <a:close/>
              </a:path>
            </a:pathLst>
          </a:custGeom>
          <a:blipFill>
            <a:blip r:embed="rId2" cstate="email">
              <a:alphaModFix amt="5000"/>
              <a:extLst>
                <a:ext uri="{28A0092B-C50C-407E-A947-70E740481C1C}">
                  <a14:useLocalDpi xmlns:a14="http://schemas.microsoft.com/office/drawing/2010/main"/>
                </a:ext>
              </a:extLst>
            </a:blip>
            <a:stretch>
              <a:fillRect/>
            </a:stretch>
          </a:blipFill>
        </p:spPr>
        <p:txBody>
          <a:bodyPr/>
          <a:lstStyle/>
          <a:p>
            <a:endParaRPr lang="en-US" sz="1200"/>
          </a:p>
        </p:txBody>
      </p:sp>
      <p:sp>
        <p:nvSpPr>
          <p:cNvPr id="6" name="AutoShape 6"/>
          <p:cNvSpPr/>
          <p:nvPr/>
        </p:nvSpPr>
        <p:spPr>
          <a:xfrm>
            <a:off x="5690178" y="1174881"/>
            <a:ext cx="811645" cy="0"/>
          </a:xfrm>
          <a:prstGeom prst="line">
            <a:avLst/>
          </a:prstGeom>
          <a:ln w="66675" cap="flat">
            <a:solidFill>
              <a:srgbClr val="FFFFFF"/>
            </a:solidFill>
            <a:prstDash val="solid"/>
            <a:headEnd type="none" w="sm" len="sm"/>
            <a:tailEnd type="none" w="sm" len="sm"/>
          </a:ln>
        </p:spPr>
        <p:txBody>
          <a:bodyPr/>
          <a:lstStyle/>
          <a:p>
            <a:endParaRPr lang="en-US" sz="1200"/>
          </a:p>
        </p:txBody>
      </p:sp>
      <p:sp>
        <p:nvSpPr>
          <p:cNvPr id="10" name="TextBox 10"/>
          <p:cNvSpPr txBox="1"/>
          <p:nvPr/>
        </p:nvSpPr>
        <p:spPr>
          <a:xfrm>
            <a:off x="685897" y="2251457"/>
            <a:ext cx="7351501" cy="4048609"/>
          </a:xfrm>
          <a:prstGeom prst="rect">
            <a:avLst/>
          </a:prstGeom>
        </p:spPr>
        <p:txBody>
          <a:bodyPr lIns="0" tIns="0" rIns="0" bIns="0" rtlCol="0" anchor="t">
            <a:spAutoFit/>
          </a:bodyPr>
          <a:lstStyle/>
          <a:p>
            <a:pPr algn="just">
              <a:lnSpc>
                <a:spcPts val="2053"/>
              </a:lnSpc>
              <a:spcAft>
                <a:spcPts val="800"/>
              </a:spcAft>
            </a:pPr>
            <a:r>
              <a:rPr lang="en-US" sz="1467" dirty="0">
                <a:solidFill>
                  <a:srgbClr val="323232"/>
                </a:solidFill>
                <a:ea typeface="Open Sans 2"/>
                <a:cs typeface="Open Sans 2"/>
                <a:sym typeface="Open Sans 2"/>
              </a:rPr>
              <a:t>To add or modify a 4811 notify party:</a:t>
            </a:r>
          </a:p>
          <a:p>
            <a:pPr marL="285750" indent="-285750" algn="just">
              <a:lnSpc>
                <a:spcPts val="2053"/>
              </a:lnSpc>
              <a:spcAft>
                <a:spcPts val="800"/>
              </a:spcAft>
              <a:buFont typeface="Arial" panose="020B0604020202020204" pitchFamily="34" charset="0"/>
              <a:buChar char="•"/>
            </a:pPr>
            <a:r>
              <a:rPr lang="en-US" sz="1467" dirty="0">
                <a:solidFill>
                  <a:srgbClr val="323232"/>
                </a:solidFill>
                <a:ea typeface="Open Sans 2"/>
                <a:cs typeface="Open Sans 2"/>
                <a:sym typeface="Open Sans 2"/>
              </a:rPr>
              <a:t>Email the completed CBP Form 4811 to the Importer’s assigned Center of Excellence and Expertise (CEE).</a:t>
            </a:r>
          </a:p>
          <a:p>
            <a:pPr marL="285750" indent="-285750" algn="just">
              <a:lnSpc>
                <a:spcPts val="2053"/>
              </a:lnSpc>
              <a:buFont typeface="Arial" panose="020B0604020202020204" pitchFamily="34" charset="0"/>
              <a:buChar char="•"/>
            </a:pPr>
            <a:r>
              <a:rPr lang="en-US" sz="1600" dirty="0">
                <a:solidFill>
                  <a:srgbClr val="323232"/>
                </a:solidFill>
                <a:ea typeface="Open Sans 2"/>
                <a:cs typeface="Open Sans 2"/>
                <a:sym typeface="Open Sans 2"/>
              </a:rPr>
              <a:t>Use the new “Add Notify Party” feature in the Notify Parties tab, available in the Importer sub-account view of the Trade user’s ACE Portal account.</a:t>
            </a:r>
          </a:p>
          <a:p>
            <a:pPr algn="just">
              <a:lnSpc>
                <a:spcPts val="2053"/>
              </a:lnSpc>
            </a:pPr>
            <a:endParaRPr lang="en-US" sz="1600" dirty="0">
              <a:solidFill>
                <a:srgbClr val="18275E"/>
              </a:solidFill>
              <a:ea typeface="Open Sans 2"/>
              <a:cs typeface="Open Sans 2"/>
              <a:sym typeface="Open Sans 2"/>
            </a:endParaRPr>
          </a:p>
          <a:p>
            <a:pPr algn="just">
              <a:lnSpc>
                <a:spcPts val="2053"/>
              </a:lnSpc>
              <a:spcAft>
                <a:spcPts val="800"/>
              </a:spcAft>
            </a:pPr>
            <a:r>
              <a:rPr lang="en-US" sz="1467" b="1" dirty="0">
                <a:solidFill>
                  <a:srgbClr val="323232"/>
                </a:solidFill>
                <a:ea typeface="Open Sans 2"/>
                <a:cs typeface="Open Sans 2"/>
                <a:sym typeface="Open Sans 2"/>
              </a:rPr>
              <a:t>Each Entry Summary </a:t>
            </a:r>
            <a:r>
              <a:rPr lang="en-US" sz="1467" dirty="0">
                <a:solidFill>
                  <a:srgbClr val="323232"/>
                </a:solidFill>
                <a:ea typeface="Open Sans 2"/>
                <a:cs typeface="Open Sans 2"/>
                <a:sym typeface="Open Sans 2"/>
              </a:rPr>
              <a:t>must include the 4811 notify party’s number (Importer#) in box 28 “Reference Number” of the Entry Summary message set. If the Entry Summary does not contain a 4811 notify party, the refund will not be sent to the notify party.</a:t>
            </a:r>
          </a:p>
          <a:p>
            <a:pPr algn="just">
              <a:lnSpc>
                <a:spcPts val="2053"/>
              </a:lnSpc>
            </a:pPr>
            <a:r>
              <a:rPr lang="en-US" sz="1467" dirty="0">
                <a:solidFill>
                  <a:srgbClr val="323232"/>
                </a:solidFill>
                <a:ea typeface="Open Sans 2"/>
                <a:cs typeface="Open Sans 2"/>
                <a:sym typeface="Open Sans 2"/>
              </a:rPr>
              <a:t>An </a:t>
            </a:r>
            <a:r>
              <a:rPr lang="en-US" sz="1467" b="1" dirty="0">
                <a:solidFill>
                  <a:srgbClr val="323232"/>
                </a:solidFill>
                <a:ea typeface="Open Sans 2"/>
                <a:cs typeface="Open Sans 2"/>
                <a:sym typeface="Open Sans 2"/>
              </a:rPr>
              <a:t>Entry Summary may be updated </a:t>
            </a:r>
            <a:r>
              <a:rPr lang="en-US" sz="1467" dirty="0">
                <a:solidFill>
                  <a:srgbClr val="323232"/>
                </a:solidFill>
                <a:ea typeface="Open Sans 2"/>
                <a:cs typeface="Open Sans 2"/>
                <a:sym typeface="Open Sans 2"/>
              </a:rPr>
              <a:t>with the 4811 notify party by filing a PSC with the 4811 party in box 28 “Reference Number” of the Entry Summary and using the Header Reason Code “H99-Data Change-Other.” When filing a Protest, block 11 in section IV may be used to direct a refund to a designated agent.</a:t>
            </a:r>
          </a:p>
          <a:p>
            <a:pPr algn="r">
              <a:lnSpc>
                <a:spcPts val="2053"/>
              </a:lnSpc>
            </a:pPr>
            <a:r>
              <a:rPr lang="en-US" sz="1067" dirty="0">
                <a:solidFill>
                  <a:srgbClr val="323232"/>
                </a:solidFill>
                <a:ea typeface="Open Sans 2"/>
                <a:cs typeface="Open Sans 2"/>
                <a:sym typeface="Open Sans 2"/>
              </a:rPr>
              <a:t>(CSMS# 62234804, September 13, 2024; CSMS # 67648307, February 06, 2026)</a:t>
            </a:r>
          </a:p>
        </p:txBody>
      </p:sp>
      <p:sp>
        <p:nvSpPr>
          <p:cNvPr id="11" name="TextBox 11"/>
          <p:cNvSpPr txBox="1"/>
          <p:nvPr/>
        </p:nvSpPr>
        <p:spPr>
          <a:xfrm>
            <a:off x="0" y="1580733"/>
            <a:ext cx="3918646" cy="397738"/>
          </a:xfrm>
          <a:prstGeom prst="rect">
            <a:avLst/>
          </a:prstGeom>
        </p:spPr>
        <p:txBody>
          <a:bodyPr wrap="square" lIns="0" tIns="0" rIns="0" bIns="0" rtlCol="0" anchor="t">
            <a:spAutoFit/>
          </a:bodyPr>
          <a:lstStyle/>
          <a:p>
            <a:pPr algn="ctr">
              <a:lnSpc>
                <a:spcPts val="3412"/>
              </a:lnSpc>
              <a:spcBef>
                <a:spcPct val="0"/>
              </a:spcBef>
            </a:pPr>
            <a:r>
              <a:rPr lang="en-US" sz="2437" b="1" dirty="0">
                <a:solidFill>
                  <a:srgbClr val="323232"/>
                </a:solidFill>
                <a:latin typeface="Open Sans 2 Bold"/>
                <a:ea typeface="Open Sans 2 Bold"/>
                <a:cs typeface="Open Sans 2 Bold"/>
                <a:sym typeface="Open Sans 2 Bold"/>
              </a:rPr>
              <a:t>CBP Form 4811</a:t>
            </a:r>
          </a:p>
        </p:txBody>
      </p:sp>
      <p:pic>
        <p:nvPicPr>
          <p:cNvPr id="20" name="Picture 19">
            <a:extLst>
              <a:ext uri="{FF2B5EF4-FFF2-40B4-BE49-F238E27FC236}">
                <a16:creationId xmlns:a16="http://schemas.microsoft.com/office/drawing/2014/main" id="{422222F8-BA00-8036-5BC4-DB067CCCE25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378049" y="1569523"/>
            <a:ext cx="3473299" cy="4446052"/>
          </a:xfrm>
          <a:prstGeom prst="rect">
            <a:avLst/>
          </a:prstGeom>
        </p:spPr>
      </p:pic>
      <p:sp>
        <p:nvSpPr>
          <p:cNvPr id="3" name="Slide Number Placeholder 2">
            <a:extLst>
              <a:ext uri="{FF2B5EF4-FFF2-40B4-BE49-F238E27FC236}">
                <a16:creationId xmlns:a16="http://schemas.microsoft.com/office/drawing/2014/main" id="{8C15E758-590D-7BC4-FFDF-42AC8B3D0A8A}"/>
              </a:ext>
            </a:extLst>
          </p:cNvPr>
          <p:cNvSpPr>
            <a:spLocks noGrp="1"/>
          </p:cNvSpPr>
          <p:nvPr>
            <p:ph type="sldNum" sz="quarter" idx="12"/>
          </p:nvPr>
        </p:nvSpPr>
        <p:spPr>
          <a:xfrm>
            <a:off x="8628888" y="6306478"/>
            <a:ext cx="2743200" cy="365125"/>
          </a:xfrm>
        </p:spPr>
        <p:txBody>
          <a:bodyPr/>
          <a:lstStyle/>
          <a:p>
            <a:fld id="{A05A37A2-5682-474A-BBA9-258361E141B0}" type="slidenum">
              <a:rPr lang="en-US" smtClean="0"/>
              <a:t>30</a:t>
            </a:fld>
            <a:endParaRPr lang="en-US" dirty="0"/>
          </a:p>
        </p:txBody>
      </p:sp>
      <p:sp>
        <p:nvSpPr>
          <p:cNvPr id="5" name="Slide Number Placeholder 5">
            <a:extLst>
              <a:ext uri="{FF2B5EF4-FFF2-40B4-BE49-F238E27FC236}">
                <a16:creationId xmlns:a16="http://schemas.microsoft.com/office/drawing/2014/main" id="{B8A91F92-9427-E1FE-151A-1FBABA505E1D}"/>
              </a:ext>
            </a:extLst>
          </p:cNvPr>
          <p:cNvSpPr txBox="1">
            <a:spLocks/>
          </p:cNvSpPr>
          <p:nvPr/>
        </p:nvSpPr>
        <p:spPr>
          <a:xfrm>
            <a:off x="7004304" y="6324599"/>
            <a:ext cx="4084320"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The New World of Enforcement  |  www.anderinger.com</a:t>
            </a:r>
          </a:p>
        </p:txBody>
      </p:sp>
      <p:pic>
        <p:nvPicPr>
          <p:cNvPr id="14" name="Picture 13">
            <a:extLst>
              <a:ext uri="{FF2B5EF4-FFF2-40B4-BE49-F238E27FC236}">
                <a16:creationId xmlns:a16="http://schemas.microsoft.com/office/drawing/2014/main" id="{ECB62C98-8FF3-9632-C8C0-4F797E0B259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
        <p:nvSpPr>
          <p:cNvPr id="7" name="Title 1">
            <a:extLst>
              <a:ext uri="{FF2B5EF4-FFF2-40B4-BE49-F238E27FC236}">
                <a16:creationId xmlns:a16="http://schemas.microsoft.com/office/drawing/2014/main" id="{5E359304-F7F1-D61F-63E7-DD3D3785E3D2}"/>
              </a:ext>
            </a:extLst>
          </p:cNvPr>
          <p:cNvSpPr txBox="1">
            <a:spLocks/>
          </p:cNvSpPr>
          <p:nvPr/>
        </p:nvSpPr>
        <p:spPr>
          <a:xfrm>
            <a:off x="838200" y="365125"/>
            <a:ext cx="10515600" cy="1325563"/>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rgbClr val="122A42"/>
                </a:solidFill>
              </a:rPr>
              <a:t>Designating an Agent for Refunds</a:t>
            </a:r>
          </a:p>
        </p:txBody>
      </p:sp>
    </p:spTree>
    <p:extLst>
      <p:ext uri="{BB962C8B-B14F-4D97-AF65-F5344CB8AC3E}">
        <p14:creationId xmlns:p14="http://schemas.microsoft.com/office/powerpoint/2010/main" val="2325933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Rectangle 24"/>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Freeform 2"/>
          <p:cNvSpPr/>
          <p:nvPr/>
        </p:nvSpPr>
        <p:spPr>
          <a:xfrm>
            <a:off x="0" y="1"/>
            <a:ext cx="12192000" cy="7677599"/>
          </a:xfrm>
          <a:custGeom>
            <a:avLst/>
            <a:gdLst/>
            <a:ahLst/>
            <a:cxnLst/>
            <a:rect l="l" t="t" r="r" b="b"/>
            <a:pathLst>
              <a:path w="18288000" h="11516399">
                <a:moveTo>
                  <a:pt x="0" y="0"/>
                </a:moveTo>
                <a:lnTo>
                  <a:pt x="18288000" y="0"/>
                </a:lnTo>
                <a:lnTo>
                  <a:pt x="18288000" y="11516399"/>
                </a:lnTo>
                <a:lnTo>
                  <a:pt x="0" y="11516399"/>
                </a:lnTo>
                <a:lnTo>
                  <a:pt x="0" y="0"/>
                </a:lnTo>
                <a:close/>
              </a:path>
            </a:pathLst>
          </a:custGeom>
          <a:blipFill>
            <a:blip r:embed="rId2" cstate="email">
              <a:alphaModFix amt="5000"/>
              <a:extLst>
                <a:ext uri="{28A0092B-C50C-407E-A947-70E740481C1C}">
                  <a14:useLocalDpi xmlns:a14="http://schemas.microsoft.com/office/drawing/2010/main"/>
                </a:ext>
              </a:extLst>
            </a:blip>
            <a:stretch>
              <a:fillRect/>
            </a:stretch>
          </a:blipFill>
        </p:spPr>
        <p:txBody>
          <a:bodyPr/>
          <a:lstStyle/>
          <a:p>
            <a:endParaRPr lang="en-US" sz="1200"/>
          </a:p>
        </p:txBody>
      </p:sp>
      <p:sp>
        <p:nvSpPr>
          <p:cNvPr id="6" name="AutoShape 6"/>
          <p:cNvSpPr/>
          <p:nvPr/>
        </p:nvSpPr>
        <p:spPr>
          <a:xfrm>
            <a:off x="5690178" y="1174881"/>
            <a:ext cx="811645" cy="0"/>
          </a:xfrm>
          <a:prstGeom prst="line">
            <a:avLst/>
          </a:prstGeom>
          <a:ln w="66675" cap="flat">
            <a:solidFill>
              <a:srgbClr val="FFFFFF"/>
            </a:solidFill>
            <a:prstDash val="solid"/>
            <a:headEnd type="none" w="sm" len="sm"/>
            <a:tailEnd type="none" w="sm" len="sm"/>
          </a:ln>
        </p:spPr>
        <p:txBody>
          <a:bodyPr/>
          <a:lstStyle/>
          <a:p>
            <a:endParaRPr lang="en-US" sz="1200"/>
          </a:p>
        </p:txBody>
      </p:sp>
      <p:sp>
        <p:nvSpPr>
          <p:cNvPr id="10" name="TextBox 10"/>
          <p:cNvSpPr txBox="1"/>
          <p:nvPr/>
        </p:nvSpPr>
        <p:spPr>
          <a:xfrm>
            <a:off x="4135147" y="2127890"/>
            <a:ext cx="7609177" cy="4019562"/>
          </a:xfrm>
          <a:prstGeom prst="rect">
            <a:avLst/>
          </a:prstGeom>
        </p:spPr>
        <p:txBody>
          <a:bodyPr wrap="square" lIns="0" tIns="0" rIns="0" bIns="0" rtlCol="0" anchor="t">
            <a:spAutoFit/>
          </a:bodyPr>
          <a:lstStyle/>
          <a:p>
            <a:pPr algn="just">
              <a:lnSpc>
                <a:spcPts val="2053"/>
              </a:lnSpc>
            </a:pPr>
            <a:r>
              <a:rPr lang="en-US" sz="1867" dirty="0">
                <a:solidFill>
                  <a:srgbClr val="323232"/>
                </a:solidFill>
                <a:ea typeface="Open Sans 2"/>
                <a:cs typeface="Open Sans 2"/>
                <a:sym typeface="Open Sans 2"/>
              </a:rPr>
              <a:t>Use the new “Add Notify Party” feature in the Notify Parties tab, available in the Importer sub-account view of the Trade user’s ACE Portal account.</a:t>
            </a:r>
          </a:p>
          <a:p>
            <a:pPr algn="just">
              <a:lnSpc>
                <a:spcPts val="2053"/>
              </a:lnSpc>
            </a:pPr>
            <a:endParaRPr lang="en-US" sz="1867" dirty="0">
              <a:solidFill>
                <a:srgbClr val="18275E"/>
              </a:solidFill>
              <a:ea typeface="Open Sans 2"/>
              <a:cs typeface="Open Sans 2"/>
              <a:sym typeface="Open Sans 2"/>
            </a:endParaRPr>
          </a:p>
          <a:p>
            <a:pPr algn="just">
              <a:lnSpc>
                <a:spcPts val="2053"/>
              </a:lnSpc>
            </a:pPr>
            <a:r>
              <a:rPr lang="en-US" sz="1867" dirty="0">
                <a:solidFill>
                  <a:srgbClr val="323232"/>
                </a:solidFill>
                <a:ea typeface="Open Sans 2"/>
                <a:cs typeface="Open Sans 2"/>
                <a:sym typeface="Open Sans 2"/>
              </a:rPr>
              <a:t>To revoke a notify party, trade users must contact their assigned Center.  If an importer does not have a Center assignment, they must contact the Center that most closely aligns with the tariff number of the importer’s highest valued commodity.</a:t>
            </a:r>
          </a:p>
          <a:p>
            <a:pPr algn="just">
              <a:lnSpc>
                <a:spcPts val="2053"/>
              </a:lnSpc>
            </a:pPr>
            <a:endParaRPr lang="en-US" sz="1867" dirty="0">
              <a:solidFill>
                <a:srgbClr val="18275E"/>
              </a:solidFill>
              <a:ea typeface="Open Sans 2"/>
              <a:cs typeface="Open Sans 2"/>
              <a:sym typeface="Open Sans 2"/>
            </a:endParaRPr>
          </a:p>
          <a:p>
            <a:pPr algn="just">
              <a:lnSpc>
                <a:spcPts val="2053"/>
              </a:lnSpc>
            </a:pPr>
            <a:r>
              <a:rPr lang="en-US" sz="1867" dirty="0">
                <a:solidFill>
                  <a:srgbClr val="323232"/>
                </a:solidFill>
                <a:ea typeface="Open Sans 2"/>
                <a:cs typeface="Open Sans 2"/>
                <a:sym typeface="Open Sans 2"/>
              </a:rPr>
              <a:t>When an importer has multiple notify parties on file in their ACE profile, refunds are directed to a notify party if two conditions are met:  </a:t>
            </a:r>
          </a:p>
          <a:p>
            <a:pPr marL="914400" lvl="1" indent="-457200" algn="just">
              <a:lnSpc>
                <a:spcPts val="2053"/>
              </a:lnSpc>
              <a:buAutoNum type="arabicParenR"/>
            </a:pPr>
            <a:r>
              <a:rPr lang="en-US" sz="1867" dirty="0">
                <a:solidFill>
                  <a:srgbClr val="323232"/>
                </a:solidFill>
                <a:ea typeface="Open Sans 2"/>
                <a:cs typeface="Open Sans 2"/>
                <a:sym typeface="Open Sans 2"/>
              </a:rPr>
              <a:t>the notify party is on file in the importer’s ACE profile, and </a:t>
            </a:r>
          </a:p>
          <a:p>
            <a:pPr marL="914400" lvl="1" indent="-457200" algn="just">
              <a:lnSpc>
                <a:spcPts val="2053"/>
              </a:lnSpc>
              <a:buAutoNum type="arabicParenR"/>
            </a:pPr>
            <a:r>
              <a:rPr lang="en-US" sz="1867" dirty="0">
                <a:solidFill>
                  <a:srgbClr val="323232"/>
                </a:solidFill>
                <a:ea typeface="Open Sans 2"/>
                <a:cs typeface="Open Sans 2"/>
                <a:sym typeface="Open Sans 2"/>
              </a:rPr>
              <a:t>the notify party’s importer of record (IR) number is listed in box 28 “Reference Number” of the CBP Form 7501 or its electronic equivalent</a:t>
            </a:r>
          </a:p>
          <a:p>
            <a:pPr algn="r">
              <a:lnSpc>
                <a:spcPts val="2053"/>
              </a:lnSpc>
            </a:pPr>
            <a:r>
              <a:rPr lang="en-US" sz="1333" dirty="0">
                <a:solidFill>
                  <a:srgbClr val="323232"/>
                </a:solidFill>
                <a:ea typeface="Open Sans 2"/>
                <a:cs typeface="Open Sans 2"/>
                <a:sym typeface="Open Sans 2"/>
              </a:rPr>
              <a:t>(Quick Reference Card: Notify Party Information, December 2025; CSMS # 67648307, February 06, 2026)</a:t>
            </a:r>
          </a:p>
        </p:txBody>
      </p:sp>
      <p:sp>
        <p:nvSpPr>
          <p:cNvPr id="14" name="TextBox 14"/>
          <p:cNvSpPr txBox="1"/>
          <p:nvPr/>
        </p:nvSpPr>
        <p:spPr>
          <a:xfrm>
            <a:off x="8041473" y="1435190"/>
            <a:ext cx="4150525" cy="397738"/>
          </a:xfrm>
          <a:prstGeom prst="rect">
            <a:avLst/>
          </a:prstGeom>
        </p:spPr>
        <p:txBody>
          <a:bodyPr wrap="square" lIns="0" tIns="0" rIns="0" bIns="0" rtlCol="0" anchor="t">
            <a:spAutoFit/>
          </a:bodyPr>
          <a:lstStyle/>
          <a:p>
            <a:pPr algn="ctr">
              <a:lnSpc>
                <a:spcPts val="3412"/>
              </a:lnSpc>
              <a:spcBef>
                <a:spcPct val="0"/>
              </a:spcBef>
            </a:pPr>
            <a:r>
              <a:rPr lang="en-US" sz="2200" b="1" dirty="0">
                <a:solidFill>
                  <a:srgbClr val="122A42"/>
                </a:solidFill>
                <a:latin typeface="Open Sans 2 Bold"/>
                <a:ea typeface="Open Sans 2 Bold"/>
                <a:cs typeface="Open Sans 2 Bold"/>
                <a:sym typeface="Open Sans 2 Bold"/>
              </a:rPr>
              <a:t>ACE Portal – Notify Party</a:t>
            </a:r>
          </a:p>
        </p:txBody>
      </p:sp>
      <p:pic>
        <p:nvPicPr>
          <p:cNvPr id="18" name="Picture 17">
            <a:extLst>
              <a:ext uri="{FF2B5EF4-FFF2-40B4-BE49-F238E27FC236}">
                <a16:creationId xmlns:a16="http://schemas.microsoft.com/office/drawing/2014/main" id="{A38CC96C-E312-06E7-3F0B-FBC1E10A41F4}"/>
              </a:ext>
            </a:extLst>
          </p:cNvPr>
          <p:cNvPicPr>
            <a:picLocks noChangeAspect="1"/>
          </p:cNvPicPr>
          <p:nvPr/>
        </p:nvPicPr>
        <p:blipFill>
          <a:blip r:embed="rId3"/>
          <a:stretch>
            <a:fillRect/>
          </a:stretch>
        </p:blipFill>
        <p:spPr>
          <a:xfrm>
            <a:off x="271232" y="3640302"/>
            <a:ext cx="3589569" cy="1498066"/>
          </a:xfrm>
          <a:prstGeom prst="rect">
            <a:avLst/>
          </a:prstGeom>
        </p:spPr>
      </p:pic>
      <p:pic>
        <p:nvPicPr>
          <p:cNvPr id="20" name="Picture 19">
            <a:extLst>
              <a:ext uri="{FF2B5EF4-FFF2-40B4-BE49-F238E27FC236}">
                <a16:creationId xmlns:a16="http://schemas.microsoft.com/office/drawing/2014/main" id="{F1BAC317-7EA7-F6EC-8260-79C42ED32EE4}"/>
              </a:ext>
            </a:extLst>
          </p:cNvPr>
          <p:cNvPicPr>
            <a:picLocks noChangeAspect="1"/>
          </p:cNvPicPr>
          <p:nvPr/>
        </p:nvPicPr>
        <p:blipFill>
          <a:blip r:embed="rId4"/>
          <a:stretch>
            <a:fillRect/>
          </a:stretch>
        </p:blipFill>
        <p:spPr>
          <a:xfrm>
            <a:off x="271232" y="2747667"/>
            <a:ext cx="3589569" cy="815901"/>
          </a:xfrm>
          <a:prstGeom prst="rect">
            <a:avLst/>
          </a:prstGeom>
        </p:spPr>
      </p:pic>
      <p:pic>
        <p:nvPicPr>
          <p:cNvPr id="22" name="Picture 21">
            <a:extLst>
              <a:ext uri="{FF2B5EF4-FFF2-40B4-BE49-F238E27FC236}">
                <a16:creationId xmlns:a16="http://schemas.microsoft.com/office/drawing/2014/main" id="{D4FB53FC-36F8-8E0F-DB41-41BCABB30977}"/>
              </a:ext>
            </a:extLst>
          </p:cNvPr>
          <p:cNvPicPr>
            <a:picLocks noChangeAspect="1"/>
          </p:cNvPicPr>
          <p:nvPr/>
        </p:nvPicPr>
        <p:blipFill>
          <a:blip r:embed="rId5"/>
          <a:stretch>
            <a:fillRect/>
          </a:stretch>
        </p:blipFill>
        <p:spPr>
          <a:xfrm>
            <a:off x="271231" y="5256852"/>
            <a:ext cx="3589569" cy="1016949"/>
          </a:xfrm>
          <a:prstGeom prst="rect">
            <a:avLst/>
          </a:prstGeom>
        </p:spPr>
      </p:pic>
      <p:pic>
        <p:nvPicPr>
          <p:cNvPr id="24" name="Picture 23">
            <a:extLst>
              <a:ext uri="{FF2B5EF4-FFF2-40B4-BE49-F238E27FC236}">
                <a16:creationId xmlns:a16="http://schemas.microsoft.com/office/drawing/2014/main" id="{75216FD7-B08C-E173-2A7F-5E0EB9877ED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71232" y="1843182"/>
            <a:ext cx="2522769" cy="797629"/>
          </a:xfrm>
          <a:prstGeom prst="rect">
            <a:avLst/>
          </a:prstGeom>
        </p:spPr>
      </p:pic>
      <p:sp>
        <p:nvSpPr>
          <p:cNvPr id="3" name="Slide Number Placeholder 2">
            <a:extLst>
              <a:ext uri="{FF2B5EF4-FFF2-40B4-BE49-F238E27FC236}">
                <a16:creationId xmlns:a16="http://schemas.microsoft.com/office/drawing/2014/main" id="{C5303E74-C0F6-159A-38D1-E1822FC5AA7D}"/>
              </a:ext>
            </a:extLst>
          </p:cNvPr>
          <p:cNvSpPr>
            <a:spLocks noGrp="1"/>
          </p:cNvSpPr>
          <p:nvPr>
            <p:ph type="sldNum" sz="quarter" idx="12"/>
          </p:nvPr>
        </p:nvSpPr>
        <p:spPr>
          <a:xfrm>
            <a:off x="8619771" y="6302373"/>
            <a:ext cx="2743200" cy="365125"/>
          </a:xfrm>
        </p:spPr>
        <p:txBody>
          <a:bodyPr/>
          <a:lstStyle/>
          <a:p>
            <a:fld id="{A05A37A2-5682-474A-BBA9-258361E141B0}" type="slidenum">
              <a:rPr lang="en-US" smtClean="0"/>
              <a:t>31</a:t>
            </a:fld>
            <a:endParaRPr lang="en-US" dirty="0"/>
          </a:p>
        </p:txBody>
      </p:sp>
      <p:sp>
        <p:nvSpPr>
          <p:cNvPr id="5" name="Slide Number Placeholder 5">
            <a:extLst>
              <a:ext uri="{FF2B5EF4-FFF2-40B4-BE49-F238E27FC236}">
                <a16:creationId xmlns:a16="http://schemas.microsoft.com/office/drawing/2014/main" id="{151A6A7C-517D-74B1-28C1-EF5EF551E28B}"/>
              </a:ext>
            </a:extLst>
          </p:cNvPr>
          <p:cNvSpPr txBox="1">
            <a:spLocks/>
          </p:cNvSpPr>
          <p:nvPr/>
        </p:nvSpPr>
        <p:spPr>
          <a:xfrm>
            <a:off x="7004304" y="6324599"/>
            <a:ext cx="4084320"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The New World of Enforcement  |  www.anderinger.com</a:t>
            </a:r>
          </a:p>
        </p:txBody>
      </p:sp>
      <p:pic>
        <p:nvPicPr>
          <p:cNvPr id="12" name="Picture 11">
            <a:extLst>
              <a:ext uri="{FF2B5EF4-FFF2-40B4-BE49-F238E27FC236}">
                <a16:creationId xmlns:a16="http://schemas.microsoft.com/office/drawing/2014/main" id="{CE1AB96E-68A1-E722-A09F-F3B2D8AB4E3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
        <p:nvSpPr>
          <p:cNvPr id="7" name="Title 1">
            <a:extLst>
              <a:ext uri="{FF2B5EF4-FFF2-40B4-BE49-F238E27FC236}">
                <a16:creationId xmlns:a16="http://schemas.microsoft.com/office/drawing/2014/main" id="{D01B5DA0-B77D-47F1-91E3-9F6CC0E52CAB}"/>
              </a:ext>
            </a:extLst>
          </p:cNvPr>
          <p:cNvSpPr txBox="1">
            <a:spLocks/>
          </p:cNvSpPr>
          <p:nvPr/>
        </p:nvSpPr>
        <p:spPr>
          <a:xfrm>
            <a:off x="838200" y="365125"/>
            <a:ext cx="10515600" cy="1325563"/>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rgbClr val="122A42"/>
                </a:solidFill>
              </a:rPr>
              <a:t>Designating an Agent for Refunds</a:t>
            </a:r>
          </a:p>
        </p:txBody>
      </p:sp>
    </p:spTree>
    <p:extLst>
      <p:ext uri="{BB962C8B-B14F-4D97-AF65-F5344CB8AC3E}">
        <p14:creationId xmlns:p14="http://schemas.microsoft.com/office/powerpoint/2010/main" val="4273959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6198E3-E3EC-8423-A79F-41FBBA84519C}"/>
            </a:ext>
          </a:extLst>
        </p:cNvPr>
        <p:cNvGrpSpPr/>
        <p:nvPr/>
      </p:nvGrpSpPr>
      <p:grpSpPr>
        <a:xfrm>
          <a:off x="0" y="0"/>
          <a:ext cx="0" cy="0"/>
          <a:chOff x="0" y="0"/>
          <a:chExt cx="0" cy="0"/>
        </a:xfrm>
      </p:grpSpPr>
      <p:sp>
        <p:nvSpPr>
          <p:cNvPr id="19" name="Rectangle 18"/>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Freeform 2">
            <a:extLst>
              <a:ext uri="{FF2B5EF4-FFF2-40B4-BE49-F238E27FC236}">
                <a16:creationId xmlns:a16="http://schemas.microsoft.com/office/drawing/2014/main" id="{9B437B47-5F18-1251-ED3B-BACD66844005}"/>
              </a:ext>
            </a:extLst>
          </p:cNvPr>
          <p:cNvSpPr/>
          <p:nvPr/>
        </p:nvSpPr>
        <p:spPr>
          <a:xfrm>
            <a:off x="0" y="-820057"/>
            <a:ext cx="12192000" cy="7677599"/>
          </a:xfrm>
          <a:custGeom>
            <a:avLst/>
            <a:gdLst/>
            <a:ahLst/>
            <a:cxnLst/>
            <a:rect l="l" t="t" r="r" b="b"/>
            <a:pathLst>
              <a:path w="18288000" h="11516399">
                <a:moveTo>
                  <a:pt x="0" y="0"/>
                </a:moveTo>
                <a:lnTo>
                  <a:pt x="18288000" y="0"/>
                </a:lnTo>
                <a:lnTo>
                  <a:pt x="18288000" y="11516399"/>
                </a:lnTo>
                <a:lnTo>
                  <a:pt x="0" y="11516399"/>
                </a:lnTo>
                <a:lnTo>
                  <a:pt x="0" y="0"/>
                </a:lnTo>
                <a:close/>
              </a:path>
            </a:pathLst>
          </a:custGeom>
          <a:blipFill>
            <a:blip r:embed="rId3" cstate="email">
              <a:alphaModFix amt="5000"/>
              <a:extLst>
                <a:ext uri="{28A0092B-C50C-407E-A947-70E740481C1C}">
                  <a14:useLocalDpi xmlns:a14="http://schemas.microsoft.com/office/drawing/2010/main"/>
                </a:ext>
              </a:extLst>
            </a:blip>
            <a:stretch>
              <a:fillRect/>
            </a:stretch>
          </a:blipFill>
        </p:spPr>
        <p:txBody>
          <a:bodyPr/>
          <a:lstStyle/>
          <a:p>
            <a:endParaRPr lang="en-US" sz="1200"/>
          </a:p>
        </p:txBody>
      </p:sp>
      <p:sp>
        <p:nvSpPr>
          <p:cNvPr id="6" name="AutoShape 6">
            <a:extLst>
              <a:ext uri="{FF2B5EF4-FFF2-40B4-BE49-F238E27FC236}">
                <a16:creationId xmlns:a16="http://schemas.microsoft.com/office/drawing/2014/main" id="{802029C8-A23C-212D-4D77-D2640B45A1D4}"/>
              </a:ext>
            </a:extLst>
          </p:cNvPr>
          <p:cNvSpPr/>
          <p:nvPr/>
        </p:nvSpPr>
        <p:spPr>
          <a:xfrm>
            <a:off x="5690178" y="1174881"/>
            <a:ext cx="811645" cy="0"/>
          </a:xfrm>
          <a:prstGeom prst="line">
            <a:avLst/>
          </a:prstGeom>
          <a:ln w="66675" cap="flat">
            <a:solidFill>
              <a:srgbClr val="FFFFFF"/>
            </a:solidFill>
            <a:prstDash val="solid"/>
            <a:headEnd type="none" w="sm" len="sm"/>
            <a:tailEnd type="none" w="sm" len="sm"/>
          </a:ln>
        </p:spPr>
        <p:txBody>
          <a:bodyPr/>
          <a:lstStyle/>
          <a:p>
            <a:endParaRPr lang="en-US" sz="1200"/>
          </a:p>
        </p:txBody>
      </p:sp>
      <p:pic>
        <p:nvPicPr>
          <p:cNvPr id="7" name="Picture 6">
            <a:extLst>
              <a:ext uri="{FF2B5EF4-FFF2-40B4-BE49-F238E27FC236}">
                <a16:creationId xmlns:a16="http://schemas.microsoft.com/office/drawing/2014/main" id="{EF7FC3A5-5373-6E53-62F4-7E470831220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38126" y="1367065"/>
            <a:ext cx="6105979" cy="4617357"/>
          </a:xfrm>
          <a:prstGeom prst="rect">
            <a:avLst/>
          </a:prstGeom>
        </p:spPr>
      </p:pic>
      <p:pic>
        <p:nvPicPr>
          <p:cNvPr id="17" name="Picture 16">
            <a:extLst>
              <a:ext uri="{FF2B5EF4-FFF2-40B4-BE49-F238E27FC236}">
                <a16:creationId xmlns:a16="http://schemas.microsoft.com/office/drawing/2014/main" id="{485C0E4B-D1C7-1AAA-EEC0-717208F3360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582231" y="2324526"/>
            <a:ext cx="5068207" cy="2740479"/>
          </a:xfrm>
          <a:prstGeom prst="rect">
            <a:avLst/>
          </a:prstGeom>
        </p:spPr>
      </p:pic>
      <p:sp>
        <p:nvSpPr>
          <p:cNvPr id="3" name="Slide Number Placeholder 2">
            <a:extLst>
              <a:ext uri="{FF2B5EF4-FFF2-40B4-BE49-F238E27FC236}">
                <a16:creationId xmlns:a16="http://schemas.microsoft.com/office/drawing/2014/main" id="{A75B5336-3DCF-656C-9861-520139511AB3}"/>
              </a:ext>
            </a:extLst>
          </p:cNvPr>
          <p:cNvSpPr>
            <a:spLocks noGrp="1"/>
          </p:cNvSpPr>
          <p:nvPr>
            <p:ph type="sldNum" sz="quarter" idx="12"/>
          </p:nvPr>
        </p:nvSpPr>
        <p:spPr>
          <a:xfrm>
            <a:off x="8628888" y="6302373"/>
            <a:ext cx="2743200" cy="365125"/>
          </a:xfrm>
        </p:spPr>
        <p:txBody>
          <a:bodyPr/>
          <a:lstStyle/>
          <a:p>
            <a:fld id="{A05A37A2-5682-474A-BBA9-258361E141B0}" type="slidenum">
              <a:rPr lang="en-US" smtClean="0"/>
              <a:t>32</a:t>
            </a:fld>
            <a:endParaRPr lang="en-US" dirty="0"/>
          </a:p>
        </p:txBody>
      </p:sp>
      <p:sp>
        <p:nvSpPr>
          <p:cNvPr id="5" name="Slide Number Placeholder 5">
            <a:extLst>
              <a:ext uri="{FF2B5EF4-FFF2-40B4-BE49-F238E27FC236}">
                <a16:creationId xmlns:a16="http://schemas.microsoft.com/office/drawing/2014/main" id="{8985B32A-EADA-83C7-F750-D95E124A2F01}"/>
              </a:ext>
            </a:extLst>
          </p:cNvPr>
          <p:cNvSpPr txBox="1">
            <a:spLocks/>
          </p:cNvSpPr>
          <p:nvPr/>
        </p:nvSpPr>
        <p:spPr>
          <a:xfrm>
            <a:off x="7004304" y="6324599"/>
            <a:ext cx="4084320"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The New World of Enforcement  |  www.anderinger.com</a:t>
            </a:r>
          </a:p>
        </p:txBody>
      </p:sp>
      <p:pic>
        <p:nvPicPr>
          <p:cNvPr id="9" name="Picture 8">
            <a:extLst>
              <a:ext uri="{FF2B5EF4-FFF2-40B4-BE49-F238E27FC236}">
                <a16:creationId xmlns:a16="http://schemas.microsoft.com/office/drawing/2014/main" id="{2E819965-1A2D-5BD2-7A4D-A1C9CBDFA30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
        <p:nvSpPr>
          <p:cNvPr id="8" name="Title 1">
            <a:extLst>
              <a:ext uri="{FF2B5EF4-FFF2-40B4-BE49-F238E27FC236}">
                <a16:creationId xmlns:a16="http://schemas.microsoft.com/office/drawing/2014/main" id="{9A66A4BA-DAC5-BDBE-8326-BEF055D652D4}"/>
              </a:ext>
            </a:extLst>
          </p:cNvPr>
          <p:cNvSpPr txBox="1">
            <a:spLocks/>
          </p:cNvSpPr>
          <p:nvPr/>
        </p:nvSpPr>
        <p:spPr>
          <a:xfrm>
            <a:off x="838200" y="365125"/>
            <a:ext cx="10515600" cy="1325563"/>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rgbClr val="122A42"/>
                </a:solidFill>
              </a:rPr>
              <a:t>ACH Refund Setup</a:t>
            </a:r>
          </a:p>
        </p:txBody>
      </p:sp>
    </p:spTree>
    <p:extLst>
      <p:ext uri="{BB962C8B-B14F-4D97-AF65-F5344CB8AC3E}">
        <p14:creationId xmlns:p14="http://schemas.microsoft.com/office/powerpoint/2010/main" val="2931406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7EDCD-99A7-2583-17DE-7B850CE5AE7E}"/>
            </a:ext>
          </a:extLst>
        </p:cNvPr>
        <p:cNvGrpSpPr/>
        <p:nvPr/>
      </p:nvGrpSpPr>
      <p:grpSpPr>
        <a:xfrm>
          <a:off x="0" y="0"/>
          <a:ext cx="0" cy="0"/>
          <a:chOff x="0" y="0"/>
          <a:chExt cx="0" cy="0"/>
        </a:xfrm>
      </p:grpSpPr>
      <p:sp>
        <p:nvSpPr>
          <p:cNvPr id="20" name="Rectangle 19"/>
          <p:cNvSpPr/>
          <p:nvPr/>
        </p:nvSpPr>
        <p:spPr>
          <a:xfrm>
            <a:off x="0" y="6731000"/>
            <a:ext cx="12192000" cy="127000"/>
          </a:xfrm>
          <a:prstGeom prst="rect">
            <a:avLst/>
          </a:prstGeom>
          <a:solidFill>
            <a:srgbClr val="0066CC"/>
          </a:solidFill>
          <a:ln>
            <a:solidFill>
              <a:srgbClr val="0066C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0" y="0"/>
            <a:ext cx="12192000" cy="355600"/>
          </a:xfrm>
          <a:prstGeom prst="rect">
            <a:avLst/>
          </a:prstGeom>
          <a:solidFill>
            <a:srgbClr val="122A42"/>
          </a:solidFill>
          <a:ln>
            <a:solidFill>
              <a:srgbClr val="122A4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 name="Freeform 2">
            <a:extLst>
              <a:ext uri="{FF2B5EF4-FFF2-40B4-BE49-F238E27FC236}">
                <a16:creationId xmlns:a16="http://schemas.microsoft.com/office/drawing/2014/main" id="{6F4809CC-DE5F-4310-5A4F-A7FB2609768B}"/>
              </a:ext>
            </a:extLst>
          </p:cNvPr>
          <p:cNvSpPr/>
          <p:nvPr/>
        </p:nvSpPr>
        <p:spPr>
          <a:xfrm>
            <a:off x="0" y="-231073"/>
            <a:ext cx="12192000" cy="7677599"/>
          </a:xfrm>
          <a:custGeom>
            <a:avLst/>
            <a:gdLst/>
            <a:ahLst/>
            <a:cxnLst/>
            <a:rect l="l" t="t" r="r" b="b"/>
            <a:pathLst>
              <a:path w="18288000" h="11516399">
                <a:moveTo>
                  <a:pt x="0" y="0"/>
                </a:moveTo>
                <a:lnTo>
                  <a:pt x="18288000" y="0"/>
                </a:lnTo>
                <a:lnTo>
                  <a:pt x="18288000" y="11516399"/>
                </a:lnTo>
                <a:lnTo>
                  <a:pt x="0" y="11516399"/>
                </a:lnTo>
                <a:lnTo>
                  <a:pt x="0" y="0"/>
                </a:lnTo>
                <a:close/>
              </a:path>
            </a:pathLst>
          </a:custGeom>
          <a:blipFill>
            <a:blip r:embed="rId2" cstate="email">
              <a:alphaModFix amt="5000"/>
              <a:extLst>
                <a:ext uri="{28A0092B-C50C-407E-A947-70E740481C1C}">
                  <a14:useLocalDpi xmlns:a14="http://schemas.microsoft.com/office/drawing/2010/main"/>
                </a:ext>
              </a:extLst>
            </a:blip>
            <a:stretch>
              <a:fillRect/>
            </a:stretch>
          </a:blipFill>
        </p:spPr>
        <p:txBody>
          <a:bodyPr/>
          <a:lstStyle/>
          <a:p>
            <a:endParaRPr lang="en-US" sz="1200"/>
          </a:p>
        </p:txBody>
      </p:sp>
      <p:sp>
        <p:nvSpPr>
          <p:cNvPr id="6" name="TextBox 6">
            <a:extLst>
              <a:ext uri="{FF2B5EF4-FFF2-40B4-BE49-F238E27FC236}">
                <a16:creationId xmlns:a16="http://schemas.microsoft.com/office/drawing/2014/main" id="{18F05F80-3419-BCFE-D791-40FAEEC4297E}"/>
              </a:ext>
            </a:extLst>
          </p:cNvPr>
          <p:cNvSpPr txBox="1"/>
          <p:nvPr/>
        </p:nvSpPr>
        <p:spPr>
          <a:xfrm>
            <a:off x="748756" y="1793762"/>
            <a:ext cx="3758058" cy="359073"/>
          </a:xfrm>
          <a:prstGeom prst="rect">
            <a:avLst/>
          </a:prstGeom>
        </p:spPr>
        <p:txBody>
          <a:bodyPr lIns="0" tIns="0" rIns="0" bIns="0" rtlCol="0" anchor="t">
            <a:spAutoFit/>
          </a:bodyPr>
          <a:lstStyle/>
          <a:p>
            <a:pPr>
              <a:lnSpc>
                <a:spcPts val="2800"/>
              </a:lnSpc>
            </a:pPr>
            <a:r>
              <a:rPr lang="en-US" sz="2400" b="1" dirty="0">
                <a:solidFill>
                  <a:srgbClr val="323232"/>
                </a:solidFill>
                <a:ea typeface="Open Sans 2 Bold"/>
                <a:cs typeface="Open Sans 2 Bold"/>
                <a:sym typeface="Open Sans 2 Bold"/>
              </a:rPr>
              <a:t>ACE CAPE Reports</a:t>
            </a:r>
          </a:p>
        </p:txBody>
      </p:sp>
      <p:sp>
        <p:nvSpPr>
          <p:cNvPr id="11" name="TextBox 11">
            <a:extLst>
              <a:ext uri="{FF2B5EF4-FFF2-40B4-BE49-F238E27FC236}">
                <a16:creationId xmlns:a16="http://schemas.microsoft.com/office/drawing/2014/main" id="{01ABFFCD-046B-8B4A-824C-42B49FF78C87}"/>
              </a:ext>
            </a:extLst>
          </p:cNvPr>
          <p:cNvSpPr txBox="1"/>
          <p:nvPr/>
        </p:nvSpPr>
        <p:spPr>
          <a:xfrm>
            <a:off x="485464" y="2541431"/>
            <a:ext cx="4661337" cy="1575111"/>
          </a:xfrm>
          <a:prstGeom prst="rect">
            <a:avLst/>
          </a:prstGeom>
        </p:spPr>
        <p:txBody>
          <a:bodyPr lIns="0" tIns="0" rIns="0" bIns="0" rtlCol="0" anchor="t">
            <a:spAutoFit/>
          </a:bodyPr>
          <a:lstStyle/>
          <a:p>
            <a:pPr marL="388639" lvl="1" indent="-194320">
              <a:lnSpc>
                <a:spcPts val="2520"/>
              </a:lnSpc>
              <a:buFont typeface="Arial"/>
              <a:buChar char="•"/>
            </a:pPr>
            <a:r>
              <a:rPr lang="en-US" sz="1867" dirty="0">
                <a:solidFill>
                  <a:srgbClr val="323232"/>
                </a:solidFill>
                <a:ea typeface="Open Sans 2"/>
                <a:cs typeface="Open Sans 2"/>
                <a:sym typeface="Open Sans 2"/>
              </a:rPr>
              <a:t>ES 022 – CAPE Entry Summary Report</a:t>
            </a:r>
            <a:endParaRPr lang="en-US" sz="1333" dirty="0"/>
          </a:p>
          <a:p>
            <a:pPr marL="388639" lvl="1" indent="-194320">
              <a:lnSpc>
                <a:spcPts val="2520"/>
              </a:lnSpc>
              <a:buFont typeface="Arial"/>
              <a:buChar char="•"/>
            </a:pPr>
            <a:r>
              <a:rPr lang="en-US" sz="1867" dirty="0">
                <a:solidFill>
                  <a:srgbClr val="323232"/>
                </a:solidFill>
                <a:ea typeface="Open Sans 2"/>
                <a:cs typeface="Open Sans 2"/>
                <a:sym typeface="Open Sans 2"/>
              </a:rPr>
              <a:t>REV-603 Trade Refund Report</a:t>
            </a:r>
          </a:p>
          <a:p>
            <a:pPr marL="388639" lvl="1" indent="-194320">
              <a:lnSpc>
                <a:spcPts val="2520"/>
              </a:lnSpc>
              <a:buFont typeface="Arial"/>
              <a:buChar char="•"/>
            </a:pPr>
            <a:r>
              <a:rPr lang="en-US" sz="1867" dirty="0">
                <a:solidFill>
                  <a:srgbClr val="323232"/>
                </a:solidFill>
                <a:ea typeface="Open Sans 2"/>
                <a:cs typeface="Open Sans 2"/>
                <a:sym typeface="Open Sans 2"/>
              </a:rPr>
              <a:t>REV-615 CAPE Details Refund Report</a:t>
            </a:r>
          </a:p>
          <a:p>
            <a:pPr marL="388639" lvl="1" indent="-194320">
              <a:lnSpc>
                <a:spcPts val="2520"/>
              </a:lnSpc>
              <a:buFont typeface="Arial"/>
              <a:buChar char="•"/>
            </a:pPr>
            <a:r>
              <a:rPr lang="en-US" sz="1867" dirty="0">
                <a:solidFill>
                  <a:srgbClr val="323232"/>
                </a:solidFill>
                <a:ea typeface="Open Sans 2"/>
                <a:cs typeface="Open Sans 2"/>
                <a:sym typeface="Open Sans 2"/>
              </a:rPr>
              <a:t>REV-613 ACH Rejected Refund</a:t>
            </a:r>
          </a:p>
          <a:p>
            <a:pPr marL="194343" lvl="1">
              <a:lnSpc>
                <a:spcPts val="2520"/>
              </a:lnSpc>
            </a:pPr>
            <a:endParaRPr lang="en-US" dirty="0">
              <a:solidFill>
                <a:srgbClr val="18275E"/>
              </a:solidFill>
              <a:latin typeface="Open Sans 2"/>
              <a:ea typeface="Open Sans 2"/>
              <a:cs typeface="Open Sans 2"/>
              <a:sym typeface="Open Sans 2"/>
            </a:endParaRPr>
          </a:p>
        </p:txBody>
      </p:sp>
      <p:sp>
        <p:nvSpPr>
          <p:cNvPr id="8" name="TextBox 7">
            <a:extLst>
              <a:ext uri="{FF2B5EF4-FFF2-40B4-BE49-F238E27FC236}">
                <a16:creationId xmlns:a16="http://schemas.microsoft.com/office/drawing/2014/main" id="{033E910B-7ED9-52FD-106A-8B93E1766C4B}"/>
              </a:ext>
            </a:extLst>
          </p:cNvPr>
          <p:cNvSpPr txBox="1"/>
          <p:nvPr/>
        </p:nvSpPr>
        <p:spPr>
          <a:xfrm>
            <a:off x="5632265" y="2259932"/>
            <a:ext cx="5739823" cy="2257477"/>
          </a:xfrm>
          <a:prstGeom prst="rect">
            <a:avLst/>
          </a:prstGeom>
          <a:noFill/>
        </p:spPr>
        <p:txBody>
          <a:bodyPr wrap="square" lIns="60960" tIns="30480" rIns="60960" bIns="30480" rtlCol="0" anchor="t">
            <a:spAutoFit/>
          </a:bodyPr>
          <a:lstStyle/>
          <a:p>
            <a:pPr marL="304815" indent="-304815">
              <a:buFont typeface="Arial" panose="020B0604020202020204" pitchFamily="34" charset="0"/>
              <a:buChar char="•"/>
            </a:pPr>
            <a:r>
              <a:rPr lang="en-US" sz="1867" u="sng" dirty="0"/>
              <a:t>The REV-613 ACH Rejected Refunds</a:t>
            </a:r>
            <a:r>
              <a:rPr lang="en-US" sz="1867" dirty="0"/>
              <a:t> report highlights any refunds that have been rejected due to the recipient not being enrolled in ACH Refunds. </a:t>
            </a:r>
          </a:p>
          <a:p>
            <a:pPr marL="304815" indent="-304815">
              <a:buFont typeface="Arial" panose="020B0604020202020204" pitchFamily="34" charset="0"/>
              <a:buChar char="•"/>
            </a:pPr>
            <a:r>
              <a:rPr lang="en-US" sz="1867" dirty="0"/>
              <a:t>For help running this report, review the</a:t>
            </a:r>
            <a:r>
              <a:rPr lang="en-US" sz="1867" dirty="0">
                <a:solidFill>
                  <a:srgbClr val="18275E"/>
                </a:solidFill>
              </a:rPr>
              <a:t> </a:t>
            </a:r>
            <a:r>
              <a:rPr lang="en-US" sz="1867" dirty="0">
                <a:hlinkClick r:id="rId3"/>
              </a:rPr>
              <a:t>ACE Reports Trade Refund Report Quick Reference Card (QRC)</a:t>
            </a:r>
            <a:r>
              <a:rPr lang="en-US" sz="1867" dirty="0"/>
              <a:t>.</a:t>
            </a:r>
          </a:p>
          <a:p>
            <a:pPr marL="304815" indent="-304815">
              <a:buFont typeface="Arial" panose="020B0604020202020204" pitchFamily="34" charset="0"/>
              <a:buChar char="•"/>
            </a:pPr>
            <a:r>
              <a:rPr lang="en-US" sz="1867" dirty="0"/>
              <a:t>For more information about rejected refunds, review CBP’s </a:t>
            </a:r>
            <a:r>
              <a:rPr lang="en-US" sz="1867" dirty="0">
                <a:hlinkClick r:id="rId4"/>
              </a:rPr>
              <a:t>Replacement Refund Instructions</a:t>
            </a:r>
            <a:r>
              <a:rPr lang="en-US" sz="1867" dirty="0"/>
              <a:t>.</a:t>
            </a:r>
          </a:p>
          <a:p>
            <a:endParaRPr lang="en-US" sz="1200" dirty="0"/>
          </a:p>
        </p:txBody>
      </p:sp>
      <p:sp>
        <p:nvSpPr>
          <p:cNvPr id="3" name="Slide Number Placeholder 2">
            <a:extLst>
              <a:ext uri="{FF2B5EF4-FFF2-40B4-BE49-F238E27FC236}">
                <a16:creationId xmlns:a16="http://schemas.microsoft.com/office/drawing/2014/main" id="{C3B798D7-AFF9-4C95-B38C-B113C3AB5CFF}"/>
              </a:ext>
            </a:extLst>
          </p:cNvPr>
          <p:cNvSpPr>
            <a:spLocks noGrp="1"/>
          </p:cNvSpPr>
          <p:nvPr>
            <p:ph type="sldNum" sz="quarter" idx="12"/>
          </p:nvPr>
        </p:nvSpPr>
        <p:spPr>
          <a:xfrm>
            <a:off x="8628888" y="6302373"/>
            <a:ext cx="2743200" cy="365125"/>
          </a:xfrm>
        </p:spPr>
        <p:txBody>
          <a:bodyPr/>
          <a:lstStyle/>
          <a:p>
            <a:fld id="{A05A37A2-5682-474A-BBA9-258361E141B0}" type="slidenum">
              <a:rPr lang="en-US" smtClean="0"/>
              <a:t>33</a:t>
            </a:fld>
            <a:endParaRPr lang="en-US" dirty="0"/>
          </a:p>
        </p:txBody>
      </p:sp>
      <p:sp>
        <p:nvSpPr>
          <p:cNvPr id="5" name="Slide Number Placeholder 5">
            <a:extLst>
              <a:ext uri="{FF2B5EF4-FFF2-40B4-BE49-F238E27FC236}">
                <a16:creationId xmlns:a16="http://schemas.microsoft.com/office/drawing/2014/main" id="{C8732A68-C0A4-723C-FC18-9B5C4A0EE587}"/>
              </a:ext>
            </a:extLst>
          </p:cNvPr>
          <p:cNvSpPr txBox="1">
            <a:spLocks/>
          </p:cNvSpPr>
          <p:nvPr/>
        </p:nvSpPr>
        <p:spPr>
          <a:xfrm>
            <a:off x="7004304" y="6324599"/>
            <a:ext cx="4084320" cy="32067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The New World of Enforcement  |  www.anderinger.com</a:t>
            </a:r>
          </a:p>
        </p:txBody>
      </p:sp>
      <p:pic>
        <p:nvPicPr>
          <p:cNvPr id="9" name="Picture 8">
            <a:extLst>
              <a:ext uri="{FF2B5EF4-FFF2-40B4-BE49-F238E27FC236}">
                <a16:creationId xmlns:a16="http://schemas.microsoft.com/office/drawing/2014/main" id="{05626C28-655C-EFE0-B10E-8072BEF0DB6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3255" y="75878"/>
            <a:ext cx="204218" cy="203844"/>
          </a:xfrm>
          <a:prstGeom prst="rect">
            <a:avLst/>
          </a:prstGeom>
        </p:spPr>
      </p:pic>
      <p:sp>
        <p:nvSpPr>
          <p:cNvPr id="7" name="Title 1">
            <a:extLst>
              <a:ext uri="{FF2B5EF4-FFF2-40B4-BE49-F238E27FC236}">
                <a16:creationId xmlns:a16="http://schemas.microsoft.com/office/drawing/2014/main" id="{52383775-D2EC-B8EC-D191-89751B8A93EE}"/>
              </a:ext>
            </a:extLst>
          </p:cNvPr>
          <p:cNvSpPr txBox="1">
            <a:spLocks/>
          </p:cNvSpPr>
          <p:nvPr/>
        </p:nvSpPr>
        <p:spPr>
          <a:xfrm>
            <a:off x="838200" y="365125"/>
            <a:ext cx="10515600" cy="1325563"/>
          </a:xfrm>
          <a:prstGeom prst="rect">
            <a:avLst/>
          </a:prstGeom>
        </p:spPr>
        <p:txBody>
          <a:bodyPr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800" b="1" dirty="0">
                <a:solidFill>
                  <a:srgbClr val="122A42"/>
                </a:solidFill>
              </a:rPr>
              <a:t>ACE CAPE Reports &amp; Managing Refunds</a:t>
            </a:r>
          </a:p>
        </p:txBody>
      </p:sp>
    </p:spTree>
    <p:extLst>
      <p:ext uri="{BB962C8B-B14F-4D97-AF65-F5344CB8AC3E}">
        <p14:creationId xmlns:p14="http://schemas.microsoft.com/office/powerpoint/2010/main" val="1602169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2469</TotalTime>
  <Words>4016</Words>
  <Application>Microsoft Office PowerPoint</Application>
  <PresentationFormat>Widescreen</PresentationFormat>
  <Paragraphs>289</Paragraphs>
  <Slides>33</Slides>
  <Notes>6</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33</vt:i4>
      </vt:variant>
    </vt:vector>
  </HeadingPairs>
  <TitlesOfParts>
    <vt:vector size="44" baseType="lpstr">
      <vt:lpstr>Aptos</vt:lpstr>
      <vt:lpstr>Aptos Display</vt:lpstr>
      <vt:lpstr>Arial</vt:lpstr>
      <vt:lpstr>Calibri</vt:lpstr>
      <vt:lpstr>Canva Sans Bold</vt:lpstr>
      <vt:lpstr>Courier New</vt:lpstr>
      <vt:lpstr>Open Sans 2</vt:lpstr>
      <vt:lpstr>Open Sans 2 Bold</vt:lpstr>
      <vt:lpstr>Symbol</vt:lpstr>
      <vt:lpstr>Wingdings</vt:lpstr>
      <vt:lpstr>Office Theme</vt:lpstr>
      <vt:lpstr>The New World of Enforcement and Importer Identity</vt:lpstr>
      <vt:lpstr>Wake Up Calls</vt:lpstr>
      <vt:lpstr>We Highly Recommend Obtaining an ACE Portal Account  </vt:lpstr>
      <vt:lpstr>Deringer Recommends Signing up for an ACH Account Directly with CBP</vt:lpstr>
      <vt:lpstr>New Requirements Regarding Importers Information</vt:lpstr>
      <vt:lpstr>More to Know About September 18th Requirement</vt:lpstr>
      <vt:lpstr>POAs… Minimum Steps Brokers May be Required to Verify</vt:lpstr>
      <vt:lpstr>Additional Steps to Verify a POA</vt:lpstr>
      <vt:lpstr>CBPF 5106</vt:lpstr>
      <vt:lpstr>PowerPoint Presentation</vt:lpstr>
      <vt:lpstr>The Freeze Program</vt:lpstr>
      <vt:lpstr>The Freeze Program</vt:lpstr>
      <vt:lpstr>Customs Trade Partnership Against Terrorism (CTPAT) </vt:lpstr>
      <vt:lpstr>Foreign IORs</vt:lpstr>
      <vt:lpstr>Resident vs. Non-Resident IOR</vt:lpstr>
      <vt:lpstr>Good Standing</vt:lpstr>
      <vt:lpstr>Your Action Plan Before September 18, 2026</vt:lpstr>
      <vt:lpstr>ACE Portal Tips</vt:lpstr>
      <vt:lpstr>PowerPoint Presentation</vt:lpstr>
      <vt:lpstr>PowerPoint Presentation</vt:lpstr>
      <vt:lpstr>PowerPoint Presentation</vt:lpstr>
      <vt:lpstr>PowerPoint Presentation</vt:lpstr>
      <vt:lpstr>PowerPoint Presentation</vt:lpstr>
      <vt:lpstr> </vt:lpstr>
      <vt:lpstr> </vt:lpstr>
      <vt:lpstr> </vt:lpstr>
      <vt:lpstr> </vt:lpstr>
      <vt:lpstr>PowerPoint Presentation</vt:lpstr>
      <vt:lpstr>PowerPoint Presentation</vt:lpstr>
      <vt:lpstr>PowerPoint Presentation</vt:lpstr>
      <vt:lpstr>PowerPoint Presentation</vt:lpstr>
      <vt:lpstr>PowerPoint Presentation</vt:lpstr>
      <vt:lpstr>PowerPoint Presentation</vt:lpstr>
    </vt:vector>
  </TitlesOfParts>
  <Company>ANDERINGER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Sandy Coty</dc:creator>
  <cp:lastModifiedBy>Sandy Coty</cp:lastModifiedBy>
  <cp:revision>60</cp:revision>
  <dcterms:created xsi:type="dcterms:W3CDTF">2026-08-29T15:46:33Z</dcterms:created>
  <dcterms:modified xsi:type="dcterms:W3CDTF">2026-09-03T20:51:35Z</dcterms:modified>
</cp:coreProperties>
</file>